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94" r:id="rId5"/>
    <p:sldId id="295" r:id="rId6"/>
    <p:sldId id="296" r:id="rId7"/>
    <p:sldId id="297" r:id="rId8"/>
    <p:sldId id="263" r:id="rId9"/>
    <p:sldId id="298" r:id="rId10"/>
    <p:sldId id="299" r:id="rId11"/>
    <p:sldId id="300" r:id="rId12"/>
    <p:sldId id="267" r:id="rId13"/>
    <p:sldId id="301" r:id="rId14"/>
    <p:sldId id="269" r:id="rId15"/>
    <p:sldId id="270" r:id="rId16"/>
    <p:sldId id="271" r:id="rId17"/>
    <p:sldId id="329" r:id="rId18"/>
    <p:sldId id="272" r:id="rId19"/>
    <p:sldId id="273" r:id="rId20"/>
    <p:sldId id="291" r:id="rId21"/>
    <p:sldId id="275" r:id="rId22"/>
    <p:sldId id="292" r:id="rId23"/>
    <p:sldId id="293" r:id="rId24"/>
    <p:sldId id="302" r:id="rId25"/>
    <p:sldId id="303" r:id="rId26"/>
    <p:sldId id="304" r:id="rId27"/>
    <p:sldId id="306" r:id="rId28"/>
    <p:sldId id="305" r:id="rId29"/>
    <p:sldId id="307" r:id="rId30"/>
    <p:sldId id="284" r:id="rId31"/>
    <p:sldId id="315" r:id="rId32"/>
    <p:sldId id="318" r:id="rId33"/>
    <p:sldId id="319" r:id="rId34"/>
    <p:sldId id="317" r:id="rId35"/>
    <p:sldId id="331" r:id="rId36"/>
    <p:sldId id="330" r:id="rId37"/>
    <p:sldId id="333" r:id="rId38"/>
    <p:sldId id="332" r:id="rId39"/>
    <p:sldId id="327" r:id="rId40"/>
    <p:sldId id="309" r:id="rId41"/>
    <p:sldId id="316" r:id="rId42"/>
    <p:sldId id="321" r:id="rId43"/>
    <p:sldId id="323" r:id="rId44"/>
    <p:sldId id="313" r:id="rId45"/>
    <p:sldId id="314" r:id="rId46"/>
    <p:sldId id="335" r:id="rId47"/>
  </p:sldIdLst>
  <p:sldSz cx="18288000" cy="10287000"/>
  <p:notesSz cx="6858000" cy="9144000"/>
  <p:embeddedFontLst>
    <p:embeddedFont>
      <p:font typeface="Alata" panose="020B0604020202020204" charset="0"/>
      <p:regular r:id="rId48"/>
    </p:embeddedFont>
    <p:embeddedFont>
      <p:font typeface="Andalus" panose="02020603050405020304" pitchFamily="18" charset="-78"/>
      <p:regular r:id="rId49"/>
    </p:embeddedFont>
    <p:embeddedFont>
      <p:font typeface="Arial Nova" panose="020B0504020202020204" pitchFamily="34" charset="0"/>
      <p:regular r:id="rId50"/>
      <p:bold r:id="rId51"/>
      <p:italic r:id="rId52"/>
      <p:boldItalic r:id="rId53"/>
    </p:embeddedFont>
    <p:embeddedFont>
      <p:font typeface="Arial Nova Bold" panose="020B0804020202020204" pitchFamily="34" charset="0"/>
      <p:regular r:id="rId54"/>
      <p:bold r:id="rId55"/>
    </p:embeddedFont>
    <p:embeddedFont>
      <p:font typeface="Biome" panose="020B0503030204020804" pitchFamily="34" charset="0"/>
      <p:regular r:id="rId56"/>
      <p:italic r:id="rId57"/>
    </p:embeddedFont>
    <p:embeddedFont>
      <p:font typeface="Calibri (MS)" panose="020B0604020202020204" charset="0"/>
      <p:regular r:id="rId58"/>
    </p:embeddedFont>
    <p:embeddedFont>
      <p:font typeface="Calibri (MS) Bold" panose="020B0604020202020204" charset="0"/>
      <p:regular r:id="rId59"/>
    </p:embeddedFont>
    <p:embeddedFont>
      <p:font typeface="Canva Sans" panose="020B0604020202020204" charset="0"/>
      <p:regular r:id="rId60"/>
    </p:embeddedFont>
    <p:embeddedFont>
      <p:font typeface="Canva Sans Bold" panose="020B0604020202020204" charset="0"/>
      <p:regular r:id="rId61"/>
    </p:embeddedFont>
    <p:embeddedFont>
      <p:font typeface="Canva Sans Bold Italics" panose="020B0604020202020204" charset="0"/>
      <p:regular r:id="rId62"/>
    </p:embeddedFont>
    <p:embeddedFont>
      <p:font typeface="Glacial Indifference" panose="020B0604020202020204" charset="0"/>
      <p:regular r:id="rId63"/>
    </p:embeddedFont>
    <p:embeddedFont>
      <p:font typeface="Glacial Indifference Bold" panose="020B0604020202020204" charset="0"/>
      <p:regular r:id="rId64"/>
    </p:embeddedFont>
    <p:embeddedFont>
      <p:font typeface="Open Sans Bold" panose="020B0806030504020204" pitchFamily="34" charset="0"/>
      <p:regular r:id="rId65"/>
      <p:bold r:id="rId66"/>
    </p:embeddedFont>
    <p:embeddedFont>
      <p:font typeface="Simplified Arabic" panose="02020603050405020304" pitchFamily="18" charset="-78"/>
      <p:regular r:id="rId67"/>
      <p:bold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50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D8825E-40A8-4E94-B2AF-71BBADD67163}" v="30" dt="2025-04-27T18:30:12.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نمط داكن 1 - تميي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نمط متوسط 1 - تميي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5758FB7-9AC5-4552-8A53-C91805E547FA}" styleName="نمط ذو نسُق 1 - تميي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22" autoAdjust="0"/>
  </p:normalViewPr>
  <p:slideViewPr>
    <p:cSldViewPr>
      <p:cViewPr varScale="1">
        <p:scale>
          <a:sx n="53" d="100"/>
          <a:sy n="53" d="100"/>
        </p:scale>
        <p:origin x="7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sv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1.png"/><Relationship Id="rId7" Type="http://schemas.openxmlformats.org/officeDocument/2006/relationships/image" Target="../media/image54.jp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3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7.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1.png"/><Relationship Id="rId7" Type="http://schemas.openxmlformats.org/officeDocument/2006/relationships/image" Target="../media/image58.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37.sv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1.png"/><Relationship Id="rId7" Type="http://schemas.openxmlformats.org/officeDocument/2006/relationships/image" Target="../media/image63.jp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37.sv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70.jp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 Id="rId9"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3122371">
            <a:off x="6766968" y="-5647191"/>
            <a:ext cx="11102518" cy="10977615"/>
          </a:xfrm>
          <a:custGeom>
            <a:avLst/>
            <a:gdLst/>
            <a:ahLst/>
            <a:cxnLst/>
            <a:rect l="l" t="t" r="r" b="b"/>
            <a:pathLst>
              <a:path w="11102518" h="10977615">
                <a:moveTo>
                  <a:pt x="0" y="0"/>
                </a:moveTo>
                <a:lnTo>
                  <a:pt x="11102519" y="0"/>
                </a:lnTo>
                <a:lnTo>
                  <a:pt x="11102519" y="10977615"/>
                </a:lnTo>
                <a:lnTo>
                  <a:pt x="0" y="10977615"/>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AE"/>
          </a:p>
        </p:txBody>
      </p:sp>
      <p:sp>
        <p:nvSpPr>
          <p:cNvPr id="3" name="Freeform 3"/>
          <p:cNvSpPr/>
          <p:nvPr/>
        </p:nvSpPr>
        <p:spPr>
          <a:xfrm>
            <a:off x="11436337" y="0"/>
            <a:ext cx="6851663" cy="10287000"/>
          </a:xfrm>
          <a:custGeom>
            <a:avLst/>
            <a:gdLst/>
            <a:ahLst/>
            <a:cxnLst/>
            <a:rect l="l" t="t" r="r" b="b"/>
            <a:pathLst>
              <a:path w="6851663" h="10287000">
                <a:moveTo>
                  <a:pt x="0" y="0"/>
                </a:moveTo>
                <a:lnTo>
                  <a:pt x="6851663" y="0"/>
                </a:lnTo>
                <a:lnTo>
                  <a:pt x="6851663" y="10287000"/>
                </a:lnTo>
                <a:lnTo>
                  <a:pt x="0" y="10287000"/>
                </a:lnTo>
                <a:lnTo>
                  <a:pt x="0" y="0"/>
                </a:lnTo>
                <a:close/>
              </a:path>
            </a:pathLst>
          </a:custGeom>
          <a:blipFill>
            <a:blip r:embed="rId4"/>
            <a:stretch>
              <a:fillRect l="-14" r="-14"/>
            </a:stretch>
          </a:blipFill>
        </p:spPr>
        <p:txBody>
          <a:bodyPr/>
          <a:lstStyle/>
          <a:p>
            <a:endParaRPr lang="en-AE"/>
          </a:p>
        </p:txBody>
      </p:sp>
      <p:sp>
        <p:nvSpPr>
          <p:cNvPr id="4" name="Freeform 4"/>
          <p:cNvSpPr/>
          <p:nvPr/>
        </p:nvSpPr>
        <p:spPr>
          <a:xfrm>
            <a:off x="-5384350" y="2773216"/>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AE"/>
          </a:p>
        </p:txBody>
      </p:sp>
      <p:sp>
        <p:nvSpPr>
          <p:cNvPr id="5" name="Freeform 5"/>
          <p:cNvSpPr/>
          <p:nvPr/>
        </p:nvSpPr>
        <p:spPr>
          <a:xfrm>
            <a:off x="1028700" y="1534941"/>
            <a:ext cx="1034655" cy="818472"/>
          </a:xfrm>
          <a:custGeom>
            <a:avLst/>
            <a:gdLst/>
            <a:ahLst/>
            <a:cxnLst/>
            <a:rect l="l" t="t" r="r" b="b"/>
            <a:pathLst>
              <a:path w="1034655" h="818472">
                <a:moveTo>
                  <a:pt x="0" y="0"/>
                </a:moveTo>
                <a:lnTo>
                  <a:pt x="1034655" y="0"/>
                </a:lnTo>
                <a:lnTo>
                  <a:pt x="1034655" y="818472"/>
                </a:lnTo>
                <a:lnTo>
                  <a:pt x="0" y="81847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AE"/>
          </a:p>
        </p:txBody>
      </p:sp>
      <p:grpSp>
        <p:nvGrpSpPr>
          <p:cNvPr id="6" name="Group 6"/>
          <p:cNvGrpSpPr/>
          <p:nvPr/>
        </p:nvGrpSpPr>
        <p:grpSpPr>
          <a:xfrm>
            <a:off x="1149705" y="3368058"/>
            <a:ext cx="47625" cy="3802747"/>
            <a:chOff x="0" y="0"/>
            <a:chExt cx="12543" cy="1001547"/>
          </a:xfrm>
        </p:grpSpPr>
        <p:sp>
          <p:nvSpPr>
            <p:cNvPr id="7" name="Freeform 7"/>
            <p:cNvSpPr/>
            <p:nvPr/>
          </p:nvSpPr>
          <p:spPr>
            <a:xfrm>
              <a:off x="0" y="0"/>
              <a:ext cx="12543" cy="1001547"/>
            </a:xfrm>
            <a:custGeom>
              <a:avLst/>
              <a:gdLst/>
              <a:ahLst/>
              <a:cxnLst/>
              <a:rect l="l" t="t" r="r" b="b"/>
              <a:pathLst>
                <a:path w="12543" h="1001547">
                  <a:moveTo>
                    <a:pt x="0" y="0"/>
                  </a:moveTo>
                  <a:lnTo>
                    <a:pt x="12543" y="0"/>
                  </a:lnTo>
                  <a:lnTo>
                    <a:pt x="12543" y="1001547"/>
                  </a:lnTo>
                  <a:lnTo>
                    <a:pt x="0" y="1001547"/>
                  </a:lnTo>
                  <a:close/>
                </a:path>
              </a:pathLst>
            </a:custGeom>
            <a:solidFill>
              <a:srgbClr val="FFFFFF"/>
            </a:solidFill>
          </p:spPr>
          <p:txBody>
            <a:bodyPr/>
            <a:lstStyle/>
            <a:p>
              <a:endParaRPr lang="en-AE"/>
            </a:p>
          </p:txBody>
        </p:sp>
        <p:sp>
          <p:nvSpPr>
            <p:cNvPr id="8" name="TextBox 8"/>
            <p:cNvSpPr txBox="1"/>
            <p:nvPr/>
          </p:nvSpPr>
          <p:spPr>
            <a:xfrm>
              <a:off x="0" y="-38100"/>
              <a:ext cx="12543" cy="103964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416336" y="3423616"/>
            <a:ext cx="6973532" cy="2597211"/>
          </a:xfrm>
          <a:prstGeom prst="rect">
            <a:avLst/>
          </a:prstGeom>
        </p:spPr>
        <p:txBody>
          <a:bodyPr lIns="0" tIns="0" rIns="0" bIns="0" rtlCol="0" anchor="t">
            <a:spAutoFit/>
          </a:bodyPr>
          <a:lstStyle/>
          <a:p>
            <a:pPr marL="0" lvl="0" indent="0" algn="l">
              <a:lnSpc>
                <a:spcPts val="5186"/>
              </a:lnSpc>
              <a:spcBef>
                <a:spcPct val="0"/>
              </a:spcBef>
            </a:pPr>
            <a:r>
              <a:rPr lang="en-US" sz="3704" spc="400">
                <a:solidFill>
                  <a:srgbClr val="FFFFFF"/>
                </a:solidFill>
                <a:latin typeface="Alata"/>
                <a:ea typeface="Alata"/>
                <a:cs typeface="Alata"/>
                <a:sym typeface="Alata"/>
              </a:rPr>
              <a:t>HUMAN RESOURCES MANAGMENT OPERATIONS IN ORACLE ERP SYSTEM PROJECT</a:t>
            </a:r>
          </a:p>
        </p:txBody>
      </p:sp>
      <p:sp>
        <p:nvSpPr>
          <p:cNvPr id="10" name="TextBox 10"/>
          <p:cNvSpPr txBox="1"/>
          <p:nvPr/>
        </p:nvSpPr>
        <p:spPr>
          <a:xfrm>
            <a:off x="2230364" y="1653731"/>
            <a:ext cx="2174166" cy="688378"/>
          </a:xfrm>
          <a:prstGeom prst="rect">
            <a:avLst/>
          </a:prstGeom>
        </p:spPr>
        <p:txBody>
          <a:bodyPr lIns="0" tIns="0" rIns="0" bIns="0" rtlCol="0" anchor="t">
            <a:spAutoFit/>
          </a:bodyPr>
          <a:lstStyle/>
          <a:p>
            <a:pPr marL="0" lvl="0" indent="0" algn="l">
              <a:lnSpc>
                <a:spcPts val="2708"/>
              </a:lnSpc>
            </a:pPr>
            <a:r>
              <a:rPr lang="en-US" sz="2531" spc="179">
                <a:solidFill>
                  <a:srgbClr val="FFFFFF"/>
                </a:solidFill>
                <a:latin typeface="Glacial Indifference"/>
                <a:ea typeface="Glacial Indifference"/>
                <a:cs typeface="Glacial Indifference"/>
                <a:sym typeface="Glacial Indifference"/>
              </a:rPr>
              <a:t>Magic Company</a:t>
            </a:r>
          </a:p>
        </p:txBody>
      </p:sp>
      <p:sp>
        <p:nvSpPr>
          <p:cNvPr id="11" name="TextBox 11"/>
          <p:cNvSpPr txBox="1"/>
          <p:nvPr/>
        </p:nvSpPr>
        <p:spPr>
          <a:xfrm>
            <a:off x="1416336" y="6487123"/>
            <a:ext cx="9866662" cy="616237"/>
          </a:xfrm>
          <a:prstGeom prst="rect">
            <a:avLst/>
          </a:prstGeom>
        </p:spPr>
        <p:txBody>
          <a:bodyPr lIns="0" tIns="0" rIns="0" bIns="0" rtlCol="0" anchor="t">
            <a:spAutoFit/>
          </a:bodyPr>
          <a:lstStyle/>
          <a:p>
            <a:pPr marL="0" lvl="0" indent="0" algn="l">
              <a:lnSpc>
                <a:spcPts val="5160"/>
              </a:lnSpc>
              <a:spcBef>
                <a:spcPct val="0"/>
              </a:spcBef>
            </a:pPr>
            <a:r>
              <a:rPr lang="en-US" sz="3686" spc="398">
                <a:solidFill>
                  <a:srgbClr val="FFFFFF"/>
                </a:solidFill>
                <a:latin typeface="Alata"/>
                <a:ea typeface="Alata"/>
                <a:cs typeface="Alata"/>
                <a:sym typeface="Alata"/>
              </a:rPr>
              <a:t>NXT23_ONL2_ERP2_G1</a:t>
            </a:r>
          </a:p>
        </p:txBody>
      </p:sp>
      <p:sp>
        <p:nvSpPr>
          <p:cNvPr id="12" name="TextBox 12"/>
          <p:cNvSpPr txBox="1"/>
          <p:nvPr/>
        </p:nvSpPr>
        <p:spPr>
          <a:xfrm>
            <a:off x="1028700" y="7790777"/>
            <a:ext cx="10191081" cy="2014854"/>
          </a:xfrm>
          <a:prstGeom prst="rect">
            <a:avLst/>
          </a:prstGeom>
        </p:spPr>
        <p:txBody>
          <a:bodyPr lIns="0" tIns="0" rIns="0" bIns="0" rtlCol="0" anchor="t">
            <a:spAutoFit/>
          </a:bodyPr>
          <a:lstStyle/>
          <a:p>
            <a:pPr algn="l">
              <a:lnSpc>
                <a:spcPts val="6020"/>
              </a:lnSpc>
            </a:pPr>
            <a:r>
              <a:rPr lang="en-US" sz="4300" b="1">
                <a:solidFill>
                  <a:srgbClr val="FFFFFF"/>
                </a:solidFill>
                <a:latin typeface="Canva Sans Bold"/>
                <a:ea typeface="Canva Sans Bold"/>
                <a:cs typeface="Canva Sans Bold"/>
                <a:sym typeface="Canva Sans Bold"/>
              </a:rPr>
              <a:t>Under the supervision of Engineer Hassan Amgad.</a:t>
            </a:r>
          </a:p>
          <a:p>
            <a:pPr algn="ctr">
              <a:lnSpc>
                <a:spcPts val="3920"/>
              </a:lnSpc>
            </a:pPr>
            <a:endParaRPr lang="en-US" sz="4300" b="1">
              <a:solidFill>
                <a:srgbClr val="FFFFFF"/>
              </a:solidFill>
              <a:latin typeface="Canva Sans Bold"/>
              <a:ea typeface="Canva Sans Bold"/>
              <a:cs typeface="Canva Sans Bold"/>
              <a:sym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A79E2-0321-F385-3D61-D895DA7416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F111AF-5708-2F1A-917E-9AF1D4CB44B1}"/>
              </a:ext>
            </a:extLst>
          </p:cNvPr>
          <p:cNvSpPr/>
          <p:nvPr/>
        </p:nvSpPr>
        <p:spPr>
          <a:xfrm>
            <a:off x="-215660" y="0"/>
            <a:ext cx="18697754" cy="1061049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a:extLst>
              <a:ext uri="{FF2B5EF4-FFF2-40B4-BE49-F238E27FC236}">
                <a16:creationId xmlns:a16="http://schemas.microsoft.com/office/drawing/2014/main" id="{B2615100-020A-D17A-A5F0-28BFF902C2E5}"/>
              </a:ext>
            </a:extLst>
          </p:cNvPr>
          <p:cNvGrpSpPr/>
          <p:nvPr/>
        </p:nvGrpSpPr>
        <p:grpSpPr>
          <a:xfrm>
            <a:off x="-107830" y="603272"/>
            <a:ext cx="18511804" cy="3950155"/>
            <a:chOff x="0" y="0"/>
            <a:chExt cx="4790338" cy="943811"/>
          </a:xfrm>
        </p:grpSpPr>
        <p:sp>
          <p:nvSpPr>
            <p:cNvPr id="4" name="Freeform 4">
              <a:extLst>
                <a:ext uri="{FF2B5EF4-FFF2-40B4-BE49-F238E27FC236}">
                  <a16:creationId xmlns:a16="http://schemas.microsoft.com/office/drawing/2014/main" id="{ED0D42DF-74D4-D32F-90BD-2F5E1DF604B4}"/>
                </a:ext>
              </a:extLst>
            </p:cNvPr>
            <p:cNvSpPr/>
            <p:nvPr/>
          </p:nvSpPr>
          <p:spPr>
            <a:xfrm>
              <a:off x="0" y="0"/>
              <a:ext cx="4790338" cy="943811"/>
            </a:xfrm>
            <a:custGeom>
              <a:avLst/>
              <a:gdLst/>
              <a:ahLst/>
              <a:cxnLst/>
              <a:rect l="l" t="t" r="r" b="b"/>
              <a:pathLst>
                <a:path w="4790338" h="943811">
                  <a:moveTo>
                    <a:pt x="7236" y="0"/>
                  </a:moveTo>
                  <a:lnTo>
                    <a:pt x="4783102" y="0"/>
                  </a:lnTo>
                  <a:cubicBezTo>
                    <a:pt x="4785021" y="0"/>
                    <a:pt x="4786861" y="762"/>
                    <a:pt x="4788219" y="2119"/>
                  </a:cubicBezTo>
                  <a:cubicBezTo>
                    <a:pt x="4789575" y="3476"/>
                    <a:pt x="4790338" y="5317"/>
                    <a:pt x="4790338" y="7236"/>
                  </a:cubicBezTo>
                  <a:lnTo>
                    <a:pt x="4790338" y="936575"/>
                  </a:lnTo>
                  <a:cubicBezTo>
                    <a:pt x="4790338" y="940572"/>
                    <a:pt x="4787098" y="943811"/>
                    <a:pt x="4783102" y="943811"/>
                  </a:cubicBezTo>
                  <a:lnTo>
                    <a:pt x="7236" y="943811"/>
                  </a:lnTo>
                  <a:cubicBezTo>
                    <a:pt x="3240" y="943811"/>
                    <a:pt x="0" y="940572"/>
                    <a:pt x="0" y="936575"/>
                  </a:cubicBezTo>
                  <a:lnTo>
                    <a:pt x="0" y="7236"/>
                  </a:lnTo>
                  <a:cubicBezTo>
                    <a:pt x="0" y="3240"/>
                    <a:pt x="3240" y="0"/>
                    <a:pt x="7236" y="0"/>
                  </a:cubicBezTo>
                  <a:close/>
                </a:path>
              </a:pathLst>
            </a:custGeom>
            <a:solidFill>
              <a:srgbClr val="7D8E8F"/>
            </a:solidFill>
          </p:spPr>
          <p:txBody>
            <a:bodyPr/>
            <a:lstStyle/>
            <a:p>
              <a:endParaRPr lang="en-AE"/>
            </a:p>
          </p:txBody>
        </p:sp>
        <p:sp>
          <p:nvSpPr>
            <p:cNvPr id="5" name="TextBox 5">
              <a:extLst>
                <a:ext uri="{FF2B5EF4-FFF2-40B4-BE49-F238E27FC236}">
                  <a16:creationId xmlns:a16="http://schemas.microsoft.com/office/drawing/2014/main" id="{9EE3F191-C8DD-7717-1AE2-8D9BF27513BA}"/>
                </a:ext>
              </a:extLst>
            </p:cNvPr>
            <p:cNvSpPr txBox="1"/>
            <p:nvPr/>
          </p:nvSpPr>
          <p:spPr>
            <a:xfrm>
              <a:off x="0" y="-38100"/>
              <a:ext cx="4790338" cy="981911"/>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FBE944B6-B9F0-9017-0057-FFB0DB2C8D4F}"/>
              </a:ext>
            </a:extLst>
          </p:cNvPr>
          <p:cNvGrpSpPr/>
          <p:nvPr/>
        </p:nvGrpSpPr>
        <p:grpSpPr>
          <a:xfrm>
            <a:off x="699282" y="5600779"/>
            <a:ext cx="17489032" cy="1595309"/>
            <a:chOff x="0" y="0"/>
            <a:chExt cx="4606165" cy="420164"/>
          </a:xfrm>
        </p:grpSpPr>
        <p:sp>
          <p:nvSpPr>
            <p:cNvPr id="7" name="Freeform 7">
              <a:extLst>
                <a:ext uri="{FF2B5EF4-FFF2-40B4-BE49-F238E27FC236}">
                  <a16:creationId xmlns:a16="http://schemas.microsoft.com/office/drawing/2014/main" id="{600CD5F1-9813-78A2-3EEA-5C06781BBF20}"/>
                </a:ext>
              </a:extLst>
            </p:cNvPr>
            <p:cNvSpPr/>
            <p:nvPr/>
          </p:nvSpPr>
          <p:spPr>
            <a:xfrm>
              <a:off x="0" y="0"/>
              <a:ext cx="4606165" cy="420164"/>
            </a:xfrm>
            <a:custGeom>
              <a:avLst/>
              <a:gdLst/>
              <a:ahLst/>
              <a:cxnLst/>
              <a:rect l="l" t="t" r="r" b="b"/>
              <a:pathLst>
                <a:path w="4606165" h="420164">
                  <a:moveTo>
                    <a:pt x="7525" y="0"/>
                  </a:moveTo>
                  <a:lnTo>
                    <a:pt x="4598639" y="0"/>
                  </a:lnTo>
                  <a:cubicBezTo>
                    <a:pt x="4602795" y="0"/>
                    <a:pt x="4606165" y="3369"/>
                    <a:pt x="4606165" y="7525"/>
                  </a:cubicBezTo>
                  <a:lnTo>
                    <a:pt x="4606165" y="412638"/>
                  </a:lnTo>
                  <a:cubicBezTo>
                    <a:pt x="4606165" y="416794"/>
                    <a:pt x="4602795" y="420164"/>
                    <a:pt x="4598639" y="420164"/>
                  </a:cubicBezTo>
                  <a:lnTo>
                    <a:pt x="7525" y="420164"/>
                  </a:lnTo>
                  <a:cubicBezTo>
                    <a:pt x="5530" y="420164"/>
                    <a:pt x="3615" y="419371"/>
                    <a:pt x="2204" y="417959"/>
                  </a:cubicBezTo>
                  <a:cubicBezTo>
                    <a:pt x="793" y="416548"/>
                    <a:pt x="0" y="414634"/>
                    <a:pt x="0" y="412638"/>
                  </a:cubicBezTo>
                  <a:lnTo>
                    <a:pt x="0" y="7525"/>
                  </a:lnTo>
                  <a:cubicBezTo>
                    <a:pt x="0" y="5530"/>
                    <a:pt x="793" y="3615"/>
                    <a:pt x="2204" y="2204"/>
                  </a:cubicBezTo>
                  <a:cubicBezTo>
                    <a:pt x="3615" y="793"/>
                    <a:pt x="5530" y="0"/>
                    <a:pt x="7525" y="0"/>
                  </a:cubicBezTo>
                  <a:close/>
                </a:path>
              </a:pathLst>
            </a:custGeom>
            <a:solidFill>
              <a:srgbClr val="000000">
                <a:alpha val="0"/>
              </a:srgbClr>
            </a:solidFill>
          </p:spPr>
          <p:txBody>
            <a:bodyPr/>
            <a:lstStyle/>
            <a:p>
              <a:endParaRPr lang="en-AE"/>
            </a:p>
          </p:txBody>
        </p:sp>
        <p:sp>
          <p:nvSpPr>
            <p:cNvPr id="8" name="TextBox 8">
              <a:extLst>
                <a:ext uri="{FF2B5EF4-FFF2-40B4-BE49-F238E27FC236}">
                  <a16:creationId xmlns:a16="http://schemas.microsoft.com/office/drawing/2014/main" id="{27DC1D7C-B89A-01ED-D629-FFD609BDE9D9}"/>
                </a:ext>
              </a:extLst>
            </p:cNvPr>
            <p:cNvSpPr txBox="1"/>
            <p:nvPr/>
          </p:nvSpPr>
          <p:spPr>
            <a:xfrm>
              <a:off x="0" y="-38100"/>
              <a:ext cx="4606165" cy="458264"/>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15914102-2B90-4EC1-676C-892958B3A3F0}"/>
              </a:ext>
            </a:extLst>
          </p:cNvPr>
          <p:cNvSpPr/>
          <p:nvPr/>
        </p:nvSpPr>
        <p:spPr>
          <a:xfrm rot="17739775">
            <a:off x="13121056" y="4688938"/>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0" name="Freeform 10">
            <a:extLst>
              <a:ext uri="{FF2B5EF4-FFF2-40B4-BE49-F238E27FC236}">
                <a16:creationId xmlns:a16="http://schemas.microsoft.com/office/drawing/2014/main" id="{E2B37B22-15A6-065A-2FBC-CA092BCC6A93}"/>
              </a:ext>
            </a:extLst>
          </p:cNvPr>
          <p:cNvSpPr/>
          <p:nvPr/>
        </p:nvSpPr>
        <p:spPr>
          <a:xfrm rot="5185370">
            <a:off x="-4793506" y="-3193527"/>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1" name="Freeform 11">
            <a:extLst>
              <a:ext uri="{FF2B5EF4-FFF2-40B4-BE49-F238E27FC236}">
                <a16:creationId xmlns:a16="http://schemas.microsoft.com/office/drawing/2014/main" id="{78857ED9-67D7-01AC-FC65-FE474932BAD7}"/>
              </a:ext>
            </a:extLst>
          </p:cNvPr>
          <p:cNvSpPr/>
          <p:nvPr/>
        </p:nvSpPr>
        <p:spPr>
          <a:xfrm>
            <a:off x="3688216" y="3928012"/>
            <a:ext cx="10911568" cy="6490904"/>
          </a:xfrm>
          <a:custGeom>
            <a:avLst/>
            <a:gdLst/>
            <a:ahLst/>
            <a:cxnLst/>
            <a:rect l="l" t="t" r="r" b="b"/>
            <a:pathLst>
              <a:path w="10911568" h="6490904">
                <a:moveTo>
                  <a:pt x="0" y="0"/>
                </a:moveTo>
                <a:lnTo>
                  <a:pt x="10911568" y="0"/>
                </a:lnTo>
                <a:lnTo>
                  <a:pt x="10911568" y="6490905"/>
                </a:lnTo>
                <a:lnTo>
                  <a:pt x="0" y="6490905"/>
                </a:lnTo>
                <a:lnTo>
                  <a:pt x="0" y="0"/>
                </a:lnTo>
                <a:close/>
              </a:path>
            </a:pathLst>
          </a:custGeom>
          <a:blipFill>
            <a:blip r:embed="rId5"/>
            <a:stretch>
              <a:fillRect/>
            </a:stretch>
          </a:blipFill>
        </p:spPr>
        <p:txBody>
          <a:bodyPr/>
          <a:lstStyle/>
          <a:p>
            <a:endParaRPr lang="en-AE"/>
          </a:p>
        </p:txBody>
      </p:sp>
      <p:sp>
        <p:nvSpPr>
          <p:cNvPr id="12" name="TextBox 12">
            <a:extLst>
              <a:ext uri="{FF2B5EF4-FFF2-40B4-BE49-F238E27FC236}">
                <a16:creationId xmlns:a16="http://schemas.microsoft.com/office/drawing/2014/main" id="{21B7E807-0AC2-779E-FC96-26F81960AA0D}"/>
              </a:ext>
            </a:extLst>
          </p:cNvPr>
          <p:cNvSpPr txBox="1"/>
          <p:nvPr/>
        </p:nvSpPr>
        <p:spPr>
          <a:xfrm>
            <a:off x="318438" y="838520"/>
            <a:ext cx="17646873" cy="3083132"/>
          </a:xfrm>
          <a:prstGeom prst="rect">
            <a:avLst/>
          </a:prstGeom>
        </p:spPr>
        <p:txBody>
          <a:bodyPr wrap="square" lIns="0" tIns="0" rIns="0" bIns="0" rtlCol="0" anchor="t">
            <a:spAutoFit/>
          </a:bodyPr>
          <a:lstStyle/>
          <a:p>
            <a:pPr algn="l">
              <a:lnSpc>
                <a:spcPts val="4749"/>
              </a:lnSpc>
              <a:spcBef>
                <a:spcPct val="0"/>
              </a:spcBef>
            </a:pPr>
            <a:r>
              <a:rPr lang="en-US" sz="3392" b="1">
                <a:solidFill>
                  <a:srgbClr val="FFFFFF"/>
                </a:solidFill>
                <a:latin typeface="Open Sans Bold"/>
                <a:ea typeface="Open Sans Bold"/>
                <a:cs typeface="Open Sans Bold"/>
                <a:sym typeface="Open Sans Bold"/>
              </a:rPr>
              <a:t>1-A Business Group in Oracle is the highest-level organization that helps structure HR, finance, and compliance. It ensures data security, supports multi-organization management, and handles legal and payroll requirements separately. This makes operations more organized, secure, and compliant across different regions.</a:t>
            </a:r>
          </a:p>
          <a:p>
            <a:pPr marL="732434" lvl="1" indent="-366217" algn="l">
              <a:lnSpc>
                <a:spcPts val="4749"/>
              </a:lnSpc>
              <a:buFont typeface="Arial"/>
              <a:buChar char="•"/>
            </a:pPr>
            <a:r>
              <a:rPr lang="en-US" sz="3392" b="1">
                <a:solidFill>
                  <a:srgbClr val="FFFFFF"/>
                </a:solidFill>
                <a:latin typeface="Open Sans Bold"/>
                <a:ea typeface="Open Sans Bold"/>
                <a:cs typeface="Open Sans Bold"/>
                <a:sym typeface="Open Sans Bold"/>
              </a:rPr>
              <a:t>The interface shows the creation of a Business Group named [B.G-Magic].</a:t>
            </a:r>
          </a:p>
        </p:txBody>
      </p:sp>
    </p:spTree>
    <p:extLst>
      <p:ext uri="{BB962C8B-B14F-4D97-AF65-F5344CB8AC3E}">
        <p14:creationId xmlns:p14="http://schemas.microsoft.com/office/powerpoint/2010/main" val="2463435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5660" y="-194094"/>
            <a:ext cx="18740886" cy="1048109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699282" y="5600779"/>
            <a:ext cx="17489032" cy="1595309"/>
            <a:chOff x="0" y="0"/>
            <a:chExt cx="4606165" cy="420164"/>
          </a:xfrm>
        </p:grpSpPr>
        <p:sp>
          <p:nvSpPr>
            <p:cNvPr id="4" name="Freeform 4"/>
            <p:cNvSpPr/>
            <p:nvPr/>
          </p:nvSpPr>
          <p:spPr>
            <a:xfrm>
              <a:off x="0" y="0"/>
              <a:ext cx="4606165" cy="420164"/>
            </a:xfrm>
            <a:custGeom>
              <a:avLst/>
              <a:gdLst/>
              <a:ahLst/>
              <a:cxnLst/>
              <a:rect l="l" t="t" r="r" b="b"/>
              <a:pathLst>
                <a:path w="4606165" h="420164">
                  <a:moveTo>
                    <a:pt x="7525" y="0"/>
                  </a:moveTo>
                  <a:lnTo>
                    <a:pt x="4598639" y="0"/>
                  </a:lnTo>
                  <a:cubicBezTo>
                    <a:pt x="4602795" y="0"/>
                    <a:pt x="4606165" y="3369"/>
                    <a:pt x="4606165" y="7525"/>
                  </a:cubicBezTo>
                  <a:lnTo>
                    <a:pt x="4606165" y="412638"/>
                  </a:lnTo>
                  <a:cubicBezTo>
                    <a:pt x="4606165" y="416794"/>
                    <a:pt x="4602795" y="420164"/>
                    <a:pt x="4598639" y="420164"/>
                  </a:cubicBezTo>
                  <a:lnTo>
                    <a:pt x="7525" y="420164"/>
                  </a:lnTo>
                  <a:cubicBezTo>
                    <a:pt x="5530" y="420164"/>
                    <a:pt x="3615" y="419371"/>
                    <a:pt x="2204" y="417959"/>
                  </a:cubicBezTo>
                  <a:cubicBezTo>
                    <a:pt x="793" y="416548"/>
                    <a:pt x="0" y="414634"/>
                    <a:pt x="0" y="412638"/>
                  </a:cubicBezTo>
                  <a:lnTo>
                    <a:pt x="0" y="7525"/>
                  </a:lnTo>
                  <a:cubicBezTo>
                    <a:pt x="0" y="5530"/>
                    <a:pt x="793" y="3615"/>
                    <a:pt x="2204" y="2204"/>
                  </a:cubicBezTo>
                  <a:cubicBezTo>
                    <a:pt x="3615" y="793"/>
                    <a:pt x="5530" y="0"/>
                    <a:pt x="7525" y="0"/>
                  </a:cubicBezTo>
                  <a:close/>
                </a:path>
              </a:pathLst>
            </a:custGeom>
            <a:solidFill>
              <a:srgbClr val="000000">
                <a:alpha val="0"/>
              </a:srgbClr>
            </a:solidFill>
          </p:spPr>
          <p:txBody>
            <a:bodyPr/>
            <a:lstStyle/>
            <a:p>
              <a:endParaRPr lang="en-AE"/>
            </a:p>
          </p:txBody>
        </p:sp>
        <p:sp>
          <p:nvSpPr>
            <p:cNvPr id="5" name="TextBox 5"/>
            <p:cNvSpPr txBox="1"/>
            <p:nvPr/>
          </p:nvSpPr>
          <p:spPr>
            <a:xfrm>
              <a:off x="0" y="-38100"/>
              <a:ext cx="4606165" cy="45826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3860225">
            <a:off x="12711362" y="4821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7" name="Freeform 7"/>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Freeform 8"/>
          <p:cNvSpPr/>
          <p:nvPr/>
        </p:nvSpPr>
        <p:spPr>
          <a:xfrm>
            <a:off x="8935061" y="4094477"/>
            <a:ext cx="9253253" cy="4607913"/>
          </a:xfrm>
          <a:custGeom>
            <a:avLst/>
            <a:gdLst/>
            <a:ahLst/>
            <a:cxnLst/>
            <a:rect l="l" t="t" r="r" b="b"/>
            <a:pathLst>
              <a:path w="9253253" h="4607913">
                <a:moveTo>
                  <a:pt x="0" y="0"/>
                </a:moveTo>
                <a:lnTo>
                  <a:pt x="9253253" y="0"/>
                </a:lnTo>
                <a:lnTo>
                  <a:pt x="9253253" y="4607913"/>
                </a:lnTo>
                <a:lnTo>
                  <a:pt x="0" y="4607913"/>
                </a:lnTo>
                <a:lnTo>
                  <a:pt x="0" y="0"/>
                </a:lnTo>
                <a:close/>
              </a:path>
            </a:pathLst>
          </a:custGeom>
          <a:blipFill>
            <a:blip r:embed="rId5"/>
            <a:stretch>
              <a:fillRect t="-8843" b="-8843"/>
            </a:stretch>
          </a:blipFill>
        </p:spPr>
        <p:txBody>
          <a:bodyPr/>
          <a:lstStyle/>
          <a:p>
            <a:endParaRPr lang="en-AE"/>
          </a:p>
        </p:txBody>
      </p:sp>
      <p:sp>
        <p:nvSpPr>
          <p:cNvPr id="9" name="Freeform 9"/>
          <p:cNvSpPr/>
          <p:nvPr/>
        </p:nvSpPr>
        <p:spPr>
          <a:xfrm>
            <a:off x="218975" y="2392358"/>
            <a:ext cx="8448676" cy="5229360"/>
          </a:xfrm>
          <a:custGeom>
            <a:avLst/>
            <a:gdLst/>
            <a:ahLst/>
            <a:cxnLst/>
            <a:rect l="l" t="t" r="r" b="b"/>
            <a:pathLst>
              <a:path w="8448676" h="5229360">
                <a:moveTo>
                  <a:pt x="0" y="0"/>
                </a:moveTo>
                <a:lnTo>
                  <a:pt x="8448676" y="0"/>
                </a:lnTo>
                <a:lnTo>
                  <a:pt x="8448676" y="5229361"/>
                </a:lnTo>
                <a:lnTo>
                  <a:pt x="0" y="5229361"/>
                </a:lnTo>
                <a:lnTo>
                  <a:pt x="0" y="0"/>
                </a:lnTo>
                <a:close/>
              </a:path>
            </a:pathLst>
          </a:custGeom>
          <a:blipFill>
            <a:blip r:embed="rId6"/>
            <a:stretch>
              <a:fillRect l="-3299" r="-3299"/>
            </a:stretch>
          </a:blipFill>
        </p:spPr>
        <p:txBody>
          <a:bodyPr/>
          <a:lstStyle/>
          <a:p>
            <a:endParaRPr lang="en-AE"/>
          </a:p>
        </p:txBody>
      </p:sp>
      <p:sp>
        <p:nvSpPr>
          <p:cNvPr id="10" name="TextBox 10"/>
          <p:cNvSpPr txBox="1"/>
          <p:nvPr/>
        </p:nvSpPr>
        <p:spPr>
          <a:xfrm>
            <a:off x="212858" y="7097"/>
            <a:ext cx="17492387" cy="1233060"/>
          </a:xfrm>
          <a:prstGeom prst="rect">
            <a:avLst/>
          </a:prstGeom>
        </p:spPr>
        <p:txBody>
          <a:bodyPr wrap="square" lIns="0" tIns="0" rIns="0" bIns="0" rtlCol="0" anchor="t">
            <a:spAutoFit/>
          </a:bodyPr>
          <a:lstStyle/>
          <a:p>
            <a:pPr algn="ctr">
              <a:lnSpc>
                <a:spcPts val="5011"/>
              </a:lnSpc>
              <a:spcBef>
                <a:spcPct val="0"/>
              </a:spcBef>
            </a:pPr>
            <a:r>
              <a:rPr lang="en-US" sz="3579" b="1">
                <a:solidFill>
                  <a:srgbClr val="FFFFFF"/>
                </a:solidFill>
                <a:latin typeface="Open Sans Bold"/>
                <a:ea typeface="Open Sans Bold"/>
                <a:cs typeface="Open Sans Bold"/>
                <a:sym typeface="Open Sans Bold"/>
              </a:rPr>
              <a:t>2-The interfaces show the creation of a DEPARTMENT OR SECTION by entering the name and selecting the type.</a:t>
            </a:r>
          </a:p>
        </p:txBody>
      </p:sp>
      <p:sp>
        <p:nvSpPr>
          <p:cNvPr id="11" name="TextBox 11"/>
          <p:cNvSpPr txBox="1"/>
          <p:nvPr/>
        </p:nvSpPr>
        <p:spPr>
          <a:xfrm>
            <a:off x="8678693" y="3200862"/>
            <a:ext cx="9390714" cy="488840"/>
          </a:xfrm>
          <a:prstGeom prst="rect">
            <a:avLst/>
          </a:prstGeom>
        </p:spPr>
        <p:txBody>
          <a:bodyPr lIns="0" tIns="0" rIns="0" bIns="0" rtlCol="0" anchor="t">
            <a:spAutoFit/>
          </a:bodyPr>
          <a:lstStyle/>
          <a:p>
            <a:pPr algn="ctr">
              <a:lnSpc>
                <a:spcPts val="4077"/>
              </a:lnSpc>
            </a:pPr>
            <a:r>
              <a:rPr lang="en-US" sz="2912" b="1">
                <a:solidFill>
                  <a:srgbClr val="FFFFFF"/>
                </a:solidFill>
                <a:latin typeface="Canva Sans Bold"/>
                <a:ea typeface="Canva Sans Bold"/>
                <a:cs typeface="Canva Sans Bold"/>
                <a:sym typeface="Canva Sans Bold"/>
              </a:rPr>
              <a:t>3-name: Account payable type:section</a:t>
            </a:r>
          </a:p>
        </p:txBody>
      </p:sp>
      <p:sp>
        <p:nvSpPr>
          <p:cNvPr id="12" name="TextBox 12"/>
          <p:cNvSpPr txBox="1"/>
          <p:nvPr/>
        </p:nvSpPr>
        <p:spPr>
          <a:xfrm>
            <a:off x="-1966495" y="1551620"/>
            <a:ext cx="12704082" cy="497839"/>
          </a:xfrm>
          <a:prstGeom prst="rect">
            <a:avLst/>
          </a:prstGeom>
        </p:spPr>
        <p:txBody>
          <a:bodyPr lIns="0" tIns="0" rIns="0" bIns="0" rtlCol="0" anchor="t">
            <a:spAutoFit/>
          </a:bodyPr>
          <a:lstStyle/>
          <a:p>
            <a:pPr algn="ctr">
              <a:lnSpc>
                <a:spcPts val="4060"/>
              </a:lnSpc>
            </a:pPr>
            <a:r>
              <a:rPr lang="en-US" sz="2900" b="1">
                <a:solidFill>
                  <a:srgbClr val="FFFFFF"/>
                </a:solidFill>
                <a:latin typeface="Canva Sans Bold"/>
                <a:ea typeface="Canva Sans Bold"/>
                <a:cs typeface="Canva Sans Bold"/>
                <a:sym typeface="Canva Sans Bold"/>
              </a:rPr>
              <a:t>2-name :Finance  type:Department</a:t>
            </a:r>
          </a:p>
        </p:txBody>
      </p:sp>
    </p:spTree>
    <p:extLst>
      <p:ext uri="{BB962C8B-B14F-4D97-AF65-F5344CB8AC3E}">
        <p14:creationId xmlns:p14="http://schemas.microsoft.com/office/powerpoint/2010/main" val="4105564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507604" y="515456"/>
            <a:ext cx="17197700" cy="9645937"/>
            <a:chOff x="0" y="0"/>
            <a:chExt cx="4529435" cy="2540494"/>
          </a:xfrm>
        </p:grpSpPr>
        <p:sp>
          <p:nvSpPr>
            <p:cNvPr id="4" name="Freeform 4"/>
            <p:cNvSpPr/>
            <p:nvPr/>
          </p:nvSpPr>
          <p:spPr>
            <a:xfrm>
              <a:off x="0" y="0"/>
              <a:ext cx="4529436" cy="2540494"/>
            </a:xfrm>
            <a:custGeom>
              <a:avLst/>
              <a:gdLst/>
              <a:ahLst/>
              <a:cxnLst/>
              <a:rect l="l" t="t" r="r" b="b"/>
              <a:pathLst>
                <a:path w="4529436" h="2540494">
                  <a:moveTo>
                    <a:pt x="22959" y="0"/>
                  </a:moveTo>
                  <a:lnTo>
                    <a:pt x="4506477" y="0"/>
                  </a:lnTo>
                  <a:cubicBezTo>
                    <a:pt x="4512566" y="0"/>
                    <a:pt x="4518406" y="2419"/>
                    <a:pt x="4522711" y="6724"/>
                  </a:cubicBezTo>
                  <a:cubicBezTo>
                    <a:pt x="4527017" y="11030"/>
                    <a:pt x="4529436" y="16870"/>
                    <a:pt x="4529436" y="22959"/>
                  </a:cubicBezTo>
                  <a:lnTo>
                    <a:pt x="4529436" y="2517535"/>
                  </a:lnTo>
                  <a:cubicBezTo>
                    <a:pt x="4529436" y="2530215"/>
                    <a:pt x="4519157" y="2540494"/>
                    <a:pt x="4506477" y="2540494"/>
                  </a:cubicBezTo>
                  <a:lnTo>
                    <a:pt x="22959" y="2540494"/>
                  </a:lnTo>
                  <a:cubicBezTo>
                    <a:pt x="10279" y="2540494"/>
                    <a:pt x="0" y="2530215"/>
                    <a:pt x="0" y="2517535"/>
                  </a:cubicBezTo>
                  <a:lnTo>
                    <a:pt x="0" y="22959"/>
                  </a:lnTo>
                  <a:cubicBezTo>
                    <a:pt x="0" y="10279"/>
                    <a:pt x="10279" y="0"/>
                    <a:pt x="22959"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4529435" cy="257859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99282" y="5600779"/>
            <a:ext cx="17489032" cy="1595309"/>
            <a:chOff x="0" y="0"/>
            <a:chExt cx="4606165" cy="420164"/>
          </a:xfrm>
        </p:grpSpPr>
        <p:sp>
          <p:nvSpPr>
            <p:cNvPr id="7" name="Freeform 7"/>
            <p:cNvSpPr/>
            <p:nvPr/>
          </p:nvSpPr>
          <p:spPr>
            <a:xfrm>
              <a:off x="0" y="0"/>
              <a:ext cx="4606165" cy="420164"/>
            </a:xfrm>
            <a:custGeom>
              <a:avLst/>
              <a:gdLst/>
              <a:ahLst/>
              <a:cxnLst/>
              <a:rect l="l" t="t" r="r" b="b"/>
              <a:pathLst>
                <a:path w="4606165" h="420164">
                  <a:moveTo>
                    <a:pt x="7525" y="0"/>
                  </a:moveTo>
                  <a:lnTo>
                    <a:pt x="4598639" y="0"/>
                  </a:lnTo>
                  <a:cubicBezTo>
                    <a:pt x="4602795" y="0"/>
                    <a:pt x="4606165" y="3369"/>
                    <a:pt x="4606165" y="7525"/>
                  </a:cubicBezTo>
                  <a:lnTo>
                    <a:pt x="4606165" y="412638"/>
                  </a:lnTo>
                  <a:cubicBezTo>
                    <a:pt x="4606165" y="416794"/>
                    <a:pt x="4602795" y="420164"/>
                    <a:pt x="4598639" y="420164"/>
                  </a:cubicBezTo>
                  <a:lnTo>
                    <a:pt x="7525" y="420164"/>
                  </a:lnTo>
                  <a:cubicBezTo>
                    <a:pt x="5530" y="420164"/>
                    <a:pt x="3615" y="419371"/>
                    <a:pt x="2204" y="417959"/>
                  </a:cubicBezTo>
                  <a:cubicBezTo>
                    <a:pt x="793" y="416548"/>
                    <a:pt x="0" y="414634"/>
                    <a:pt x="0" y="412638"/>
                  </a:cubicBezTo>
                  <a:lnTo>
                    <a:pt x="0" y="7525"/>
                  </a:lnTo>
                  <a:cubicBezTo>
                    <a:pt x="0" y="5530"/>
                    <a:pt x="793" y="3615"/>
                    <a:pt x="2204" y="2204"/>
                  </a:cubicBezTo>
                  <a:cubicBezTo>
                    <a:pt x="3615" y="793"/>
                    <a:pt x="5530" y="0"/>
                    <a:pt x="7525" y="0"/>
                  </a:cubicBezTo>
                  <a:close/>
                </a:path>
              </a:pathLst>
            </a:custGeom>
            <a:solidFill>
              <a:srgbClr val="000000">
                <a:alpha val="0"/>
              </a:srgbClr>
            </a:solidFill>
          </p:spPr>
          <p:txBody>
            <a:bodyPr/>
            <a:lstStyle/>
            <a:p>
              <a:endParaRPr lang="en-AE"/>
            </a:p>
          </p:txBody>
        </p:sp>
        <p:sp>
          <p:nvSpPr>
            <p:cNvPr id="8" name="TextBox 8"/>
            <p:cNvSpPr txBox="1"/>
            <p:nvPr/>
          </p:nvSpPr>
          <p:spPr>
            <a:xfrm>
              <a:off x="0" y="-38100"/>
              <a:ext cx="4606165" cy="45826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3860225">
            <a:off x="12711362" y="4821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0" name="Freeform 10"/>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1" name="Freeform 11"/>
          <p:cNvSpPr/>
          <p:nvPr/>
        </p:nvSpPr>
        <p:spPr>
          <a:xfrm>
            <a:off x="507604" y="2335467"/>
            <a:ext cx="10178529" cy="7686217"/>
          </a:xfrm>
          <a:custGeom>
            <a:avLst/>
            <a:gdLst/>
            <a:ahLst/>
            <a:cxnLst/>
            <a:rect l="l" t="t" r="r" b="b"/>
            <a:pathLst>
              <a:path w="10178529" h="7686217">
                <a:moveTo>
                  <a:pt x="0" y="0"/>
                </a:moveTo>
                <a:lnTo>
                  <a:pt x="10178529" y="0"/>
                </a:lnTo>
                <a:lnTo>
                  <a:pt x="10178529" y="7686217"/>
                </a:lnTo>
                <a:lnTo>
                  <a:pt x="0" y="7686217"/>
                </a:lnTo>
                <a:lnTo>
                  <a:pt x="0" y="0"/>
                </a:lnTo>
                <a:close/>
              </a:path>
            </a:pathLst>
          </a:custGeom>
          <a:blipFill>
            <a:blip r:embed="rId5"/>
            <a:stretch>
              <a:fillRect/>
            </a:stretch>
          </a:blipFill>
        </p:spPr>
        <p:txBody>
          <a:bodyPr/>
          <a:lstStyle/>
          <a:p>
            <a:endParaRPr lang="en-AE"/>
          </a:p>
        </p:txBody>
      </p:sp>
      <p:sp>
        <p:nvSpPr>
          <p:cNvPr id="12" name="TextBox 12"/>
          <p:cNvSpPr txBox="1"/>
          <p:nvPr/>
        </p:nvSpPr>
        <p:spPr>
          <a:xfrm>
            <a:off x="10797995" y="512034"/>
            <a:ext cx="6907309" cy="5088745"/>
          </a:xfrm>
          <a:prstGeom prst="rect">
            <a:avLst/>
          </a:prstGeom>
        </p:spPr>
        <p:txBody>
          <a:bodyPr lIns="0" tIns="0" rIns="0" bIns="0" rtlCol="0" anchor="t">
            <a:spAutoFit/>
          </a:bodyPr>
          <a:lstStyle/>
          <a:p>
            <a:pPr algn="l">
              <a:lnSpc>
                <a:spcPts val="4063"/>
              </a:lnSpc>
            </a:pPr>
            <a:r>
              <a:rPr lang="en-US" sz="2902" b="1">
                <a:solidFill>
                  <a:srgbClr val="FFFFFF"/>
                </a:solidFill>
                <a:latin typeface="Canva Sans Bold"/>
                <a:ea typeface="Canva Sans Bold"/>
                <a:cs typeface="Canva Sans Bold"/>
                <a:sym typeface="Canva Sans Bold"/>
              </a:rPr>
              <a:t>After creating each department and section based on the received Excel sheet and other provided examples, we can now build the organization's structure within the system.The illustrated diagram demonstrates the hierarchy, starting from the top-level department, followed by its sub-departments, and then each section under its respective department.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99686" y="64793"/>
            <a:ext cx="18288000" cy="9901675"/>
            <a:chOff x="0" y="0"/>
            <a:chExt cx="4816593" cy="2607849"/>
          </a:xfrm>
        </p:grpSpPr>
        <p:sp>
          <p:nvSpPr>
            <p:cNvPr id="4" name="Freeform 4"/>
            <p:cNvSpPr/>
            <p:nvPr/>
          </p:nvSpPr>
          <p:spPr>
            <a:xfrm>
              <a:off x="0" y="0"/>
              <a:ext cx="4816592" cy="2607849"/>
            </a:xfrm>
            <a:custGeom>
              <a:avLst/>
              <a:gdLst/>
              <a:ahLst/>
              <a:cxnLst/>
              <a:rect l="l" t="t" r="r" b="b"/>
              <a:pathLst>
                <a:path w="4816592" h="2607849">
                  <a:moveTo>
                    <a:pt x="21590" y="0"/>
                  </a:moveTo>
                  <a:lnTo>
                    <a:pt x="4795002" y="0"/>
                  </a:lnTo>
                  <a:cubicBezTo>
                    <a:pt x="4800728" y="0"/>
                    <a:pt x="4806220" y="2275"/>
                    <a:pt x="4810269" y="6324"/>
                  </a:cubicBezTo>
                  <a:cubicBezTo>
                    <a:pt x="4814318" y="10372"/>
                    <a:pt x="4816592" y="15864"/>
                    <a:pt x="4816592" y="21590"/>
                  </a:cubicBezTo>
                  <a:lnTo>
                    <a:pt x="4816592" y="2586259"/>
                  </a:lnTo>
                  <a:cubicBezTo>
                    <a:pt x="4816592" y="2598182"/>
                    <a:pt x="4806926" y="2607849"/>
                    <a:pt x="4795002" y="2607849"/>
                  </a:cubicBezTo>
                  <a:lnTo>
                    <a:pt x="21590" y="2607849"/>
                  </a:lnTo>
                  <a:cubicBezTo>
                    <a:pt x="9666" y="2607849"/>
                    <a:pt x="0" y="2598182"/>
                    <a:pt x="0" y="2586259"/>
                  </a:cubicBezTo>
                  <a:lnTo>
                    <a:pt x="0" y="21590"/>
                  </a:lnTo>
                  <a:cubicBezTo>
                    <a:pt x="0" y="9666"/>
                    <a:pt x="9666" y="0"/>
                    <a:pt x="21590"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4816593" cy="26459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99282" y="5600779"/>
            <a:ext cx="17489032" cy="1595309"/>
            <a:chOff x="0" y="0"/>
            <a:chExt cx="4606165" cy="420164"/>
          </a:xfrm>
        </p:grpSpPr>
        <p:sp>
          <p:nvSpPr>
            <p:cNvPr id="7" name="Freeform 7"/>
            <p:cNvSpPr/>
            <p:nvPr/>
          </p:nvSpPr>
          <p:spPr>
            <a:xfrm>
              <a:off x="0" y="0"/>
              <a:ext cx="4606165" cy="420164"/>
            </a:xfrm>
            <a:custGeom>
              <a:avLst/>
              <a:gdLst/>
              <a:ahLst/>
              <a:cxnLst/>
              <a:rect l="l" t="t" r="r" b="b"/>
              <a:pathLst>
                <a:path w="4606165" h="420164">
                  <a:moveTo>
                    <a:pt x="7525" y="0"/>
                  </a:moveTo>
                  <a:lnTo>
                    <a:pt x="4598639" y="0"/>
                  </a:lnTo>
                  <a:cubicBezTo>
                    <a:pt x="4602795" y="0"/>
                    <a:pt x="4606165" y="3369"/>
                    <a:pt x="4606165" y="7525"/>
                  </a:cubicBezTo>
                  <a:lnTo>
                    <a:pt x="4606165" y="412638"/>
                  </a:lnTo>
                  <a:cubicBezTo>
                    <a:pt x="4606165" y="416794"/>
                    <a:pt x="4602795" y="420164"/>
                    <a:pt x="4598639" y="420164"/>
                  </a:cubicBezTo>
                  <a:lnTo>
                    <a:pt x="7525" y="420164"/>
                  </a:lnTo>
                  <a:cubicBezTo>
                    <a:pt x="5530" y="420164"/>
                    <a:pt x="3615" y="419371"/>
                    <a:pt x="2204" y="417959"/>
                  </a:cubicBezTo>
                  <a:cubicBezTo>
                    <a:pt x="793" y="416548"/>
                    <a:pt x="0" y="414634"/>
                    <a:pt x="0" y="412638"/>
                  </a:cubicBezTo>
                  <a:lnTo>
                    <a:pt x="0" y="7525"/>
                  </a:lnTo>
                  <a:cubicBezTo>
                    <a:pt x="0" y="5530"/>
                    <a:pt x="793" y="3615"/>
                    <a:pt x="2204" y="2204"/>
                  </a:cubicBezTo>
                  <a:cubicBezTo>
                    <a:pt x="3615" y="793"/>
                    <a:pt x="5530" y="0"/>
                    <a:pt x="7525" y="0"/>
                  </a:cubicBezTo>
                  <a:close/>
                </a:path>
              </a:pathLst>
            </a:custGeom>
            <a:solidFill>
              <a:srgbClr val="000000">
                <a:alpha val="0"/>
              </a:srgbClr>
            </a:solidFill>
          </p:spPr>
          <p:txBody>
            <a:bodyPr/>
            <a:lstStyle/>
            <a:p>
              <a:endParaRPr lang="en-AE"/>
            </a:p>
          </p:txBody>
        </p:sp>
        <p:sp>
          <p:nvSpPr>
            <p:cNvPr id="8" name="TextBox 8"/>
            <p:cNvSpPr txBox="1"/>
            <p:nvPr/>
          </p:nvSpPr>
          <p:spPr>
            <a:xfrm>
              <a:off x="0" y="-38100"/>
              <a:ext cx="4606165" cy="45826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3860225">
            <a:off x="12711362" y="4821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0" name="Freeform 10"/>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1" name="Freeform 11"/>
          <p:cNvSpPr/>
          <p:nvPr/>
        </p:nvSpPr>
        <p:spPr>
          <a:xfrm>
            <a:off x="-111460" y="3119381"/>
            <a:ext cx="8848912" cy="5453281"/>
          </a:xfrm>
          <a:custGeom>
            <a:avLst/>
            <a:gdLst/>
            <a:ahLst/>
            <a:cxnLst/>
            <a:rect l="l" t="t" r="r" b="b"/>
            <a:pathLst>
              <a:path w="8848912" h="5453281">
                <a:moveTo>
                  <a:pt x="0" y="0"/>
                </a:moveTo>
                <a:lnTo>
                  <a:pt x="8848912" y="0"/>
                </a:lnTo>
                <a:lnTo>
                  <a:pt x="8848912" y="5453281"/>
                </a:lnTo>
                <a:lnTo>
                  <a:pt x="0" y="5453281"/>
                </a:lnTo>
                <a:lnTo>
                  <a:pt x="0" y="0"/>
                </a:lnTo>
                <a:close/>
              </a:path>
            </a:pathLst>
          </a:custGeom>
          <a:blipFill>
            <a:blip r:embed="rId5"/>
            <a:stretch>
              <a:fillRect/>
            </a:stretch>
          </a:blipFill>
        </p:spPr>
        <p:txBody>
          <a:bodyPr/>
          <a:lstStyle/>
          <a:p>
            <a:endParaRPr lang="en-AE"/>
          </a:p>
        </p:txBody>
      </p:sp>
      <p:sp>
        <p:nvSpPr>
          <p:cNvPr id="12" name="Freeform 12"/>
          <p:cNvSpPr/>
          <p:nvPr/>
        </p:nvSpPr>
        <p:spPr>
          <a:xfrm>
            <a:off x="8737452" y="5600779"/>
            <a:ext cx="9550548" cy="4526097"/>
          </a:xfrm>
          <a:custGeom>
            <a:avLst/>
            <a:gdLst/>
            <a:ahLst/>
            <a:cxnLst/>
            <a:rect l="l" t="t" r="r" b="b"/>
            <a:pathLst>
              <a:path w="9550548" h="4526097">
                <a:moveTo>
                  <a:pt x="0" y="0"/>
                </a:moveTo>
                <a:lnTo>
                  <a:pt x="9550548" y="0"/>
                </a:lnTo>
                <a:lnTo>
                  <a:pt x="9550548" y="4526098"/>
                </a:lnTo>
                <a:lnTo>
                  <a:pt x="0" y="4526098"/>
                </a:lnTo>
                <a:lnTo>
                  <a:pt x="0" y="0"/>
                </a:lnTo>
                <a:close/>
              </a:path>
            </a:pathLst>
          </a:custGeom>
          <a:blipFill>
            <a:blip r:embed="rId6"/>
            <a:stretch>
              <a:fillRect l="-4114" r="-1251" b="-1995"/>
            </a:stretch>
          </a:blipFill>
        </p:spPr>
        <p:txBody>
          <a:bodyPr/>
          <a:lstStyle/>
          <a:p>
            <a:endParaRPr lang="en-AE"/>
          </a:p>
        </p:txBody>
      </p:sp>
      <p:sp>
        <p:nvSpPr>
          <p:cNvPr id="13" name="TextBox 13"/>
          <p:cNvSpPr txBox="1"/>
          <p:nvPr/>
        </p:nvSpPr>
        <p:spPr>
          <a:xfrm>
            <a:off x="9590004" y="3963035"/>
            <a:ext cx="8115300" cy="1180465"/>
          </a:xfrm>
          <a:prstGeom prst="rect">
            <a:avLst/>
          </a:prstGeom>
        </p:spPr>
        <p:txBody>
          <a:bodyPr lIns="0" tIns="0" rIns="0" bIns="0" rtlCol="0" anchor="t">
            <a:spAutoFit/>
          </a:bodyPr>
          <a:lstStyle/>
          <a:p>
            <a:pPr algn="ctr">
              <a:lnSpc>
                <a:spcPts val="4759"/>
              </a:lnSpc>
            </a:pPr>
            <a:r>
              <a:rPr lang="en-US" sz="3350" b="1" dirty="0">
                <a:solidFill>
                  <a:schemeClr val="bg1"/>
                </a:solidFill>
                <a:latin typeface="Canva Sans Bold"/>
                <a:ea typeface="Canva Sans Bold"/>
                <a:cs typeface="Canva Sans Bold"/>
                <a:sym typeface="Canva Sans Bold"/>
              </a:rPr>
              <a:t>5-"The window shows the creation of a position."</a:t>
            </a:r>
            <a:endParaRPr lang="en-US" sz="3350" b="1" dirty="0">
              <a:solidFill>
                <a:schemeClr val="bg1"/>
              </a:solidFill>
              <a:latin typeface="Canva Sans Bold"/>
              <a:ea typeface="Canva Sans Bold"/>
              <a:cs typeface="Canva Sans Bold"/>
            </a:endParaRPr>
          </a:p>
        </p:txBody>
      </p:sp>
      <p:sp>
        <p:nvSpPr>
          <p:cNvPr id="14" name="TextBox 14"/>
          <p:cNvSpPr txBox="1"/>
          <p:nvPr/>
        </p:nvSpPr>
        <p:spPr>
          <a:xfrm>
            <a:off x="-1053493" y="2497810"/>
            <a:ext cx="8011560" cy="580390"/>
          </a:xfrm>
          <a:prstGeom prst="rect">
            <a:avLst/>
          </a:prstGeom>
        </p:spPr>
        <p:txBody>
          <a:bodyPr lIns="0" tIns="0" rIns="0" bIns="0" rtlCol="0" anchor="t">
            <a:spAutoFit/>
          </a:bodyPr>
          <a:lstStyle/>
          <a:p>
            <a:pPr algn="ctr">
              <a:lnSpc>
                <a:spcPts val="4759"/>
              </a:lnSpc>
            </a:pPr>
            <a:r>
              <a:rPr lang="en-US" sz="3350" b="1" dirty="0">
                <a:solidFill>
                  <a:schemeClr val="bg1"/>
                </a:solidFill>
                <a:latin typeface="Canva Sans Bold"/>
                <a:ea typeface="Canva Sans Bold"/>
                <a:cs typeface="Canva Sans Bold"/>
                <a:sym typeface="Canva Sans Bold"/>
              </a:rPr>
              <a:t>4-"Create job title."</a:t>
            </a:r>
            <a:endParaRPr lang="en-US" sz="3350" b="1" dirty="0">
              <a:solidFill>
                <a:schemeClr val="bg1"/>
              </a:solidFill>
              <a:latin typeface="Canva Sans Bold"/>
              <a:ea typeface="Canva Sans Bold"/>
              <a:cs typeface="Canva Sans Bold"/>
            </a:endParaRPr>
          </a:p>
        </p:txBody>
      </p:sp>
      <p:sp>
        <p:nvSpPr>
          <p:cNvPr id="15" name="TextBox 15"/>
          <p:cNvSpPr txBox="1"/>
          <p:nvPr/>
        </p:nvSpPr>
        <p:spPr>
          <a:xfrm>
            <a:off x="334484" y="7643"/>
            <a:ext cx="17619033" cy="2298049"/>
          </a:xfrm>
          <a:prstGeom prst="rect">
            <a:avLst/>
          </a:prstGeom>
        </p:spPr>
        <p:txBody>
          <a:bodyPr lIns="0" tIns="0" rIns="0" bIns="0" rtlCol="0" anchor="t">
            <a:spAutoFit/>
          </a:bodyPr>
          <a:lstStyle/>
          <a:p>
            <a:pPr algn="ctr">
              <a:lnSpc>
                <a:spcPts val="4585"/>
              </a:lnSpc>
            </a:pPr>
            <a:r>
              <a:rPr lang="en-US" sz="3250" b="1" dirty="0">
                <a:solidFill>
                  <a:schemeClr val="bg1"/>
                </a:solidFill>
                <a:latin typeface="Canva Sans Bold"/>
                <a:ea typeface="Canva Sans Bold"/>
                <a:cs typeface="Canva Sans Bold"/>
                <a:sym typeface="Canva Sans Bold"/>
              </a:rPr>
              <a:t>To create a job title, we collect and analyze data from the company, then define the position based on a combination of the department and job title. This approach ensures that each employee receives an appropriate designation aligned with their role within the organization</a:t>
            </a:r>
            <a:endParaRPr lang="en-US" sz="3250" b="1" dirty="0">
              <a:solidFill>
                <a:schemeClr val="bg1"/>
              </a:solidFill>
              <a:latin typeface="Canva Sans Bold"/>
              <a:ea typeface="Canva Sans Bold"/>
              <a:cs typeface="Canva Sans Bold"/>
            </a:endParaRPr>
          </a:p>
        </p:txBody>
      </p:sp>
      <p:sp>
        <p:nvSpPr>
          <p:cNvPr id="16" name="AutoShape 16"/>
          <p:cNvSpPr/>
          <p:nvPr/>
        </p:nvSpPr>
        <p:spPr>
          <a:xfrm>
            <a:off x="1993244" y="2253474"/>
            <a:ext cx="14880532" cy="129396"/>
          </a:xfrm>
          <a:prstGeom prst="line">
            <a:avLst/>
          </a:prstGeom>
          <a:ln w="28575" cap="flat">
            <a:solidFill>
              <a:schemeClr val="tx2"/>
            </a:solidFill>
            <a:prstDash val="solid"/>
            <a:headEnd type="none" w="sm" len="sm"/>
            <a:tailEnd type="none" w="sm" len="sm"/>
          </a:ln>
        </p:spPr>
        <p:txBody>
          <a:bodyPr/>
          <a:lstStyle/>
          <a:p>
            <a:endParaRPr lang="en-AE"/>
          </a:p>
        </p:txBody>
      </p:sp>
    </p:spTree>
    <p:extLst>
      <p:ext uri="{BB962C8B-B14F-4D97-AF65-F5344CB8AC3E}">
        <p14:creationId xmlns:p14="http://schemas.microsoft.com/office/powerpoint/2010/main" val="258656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0" y="3487087"/>
            <a:ext cx="9124520" cy="715131"/>
            <a:chOff x="0" y="0"/>
            <a:chExt cx="2403166" cy="188347"/>
          </a:xfrm>
        </p:grpSpPr>
        <p:sp>
          <p:nvSpPr>
            <p:cNvPr id="4" name="Freeform 4"/>
            <p:cNvSpPr/>
            <p:nvPr/>
          </p:nvSpPr>
          <p:spPr>
            <a:xfrm>
              <a:off x="0" y="0"/>
              <a:ext cx="2403166" cy="188347"/>
            </a:xfrm>
            <a:custGeom>
              <a:avLst/>
              <a:gdLst/>
              <a:ahLst/>
              <a:cxnLst/>
              <a:rect l="l" t="t" r="r" b="b"/>
              <a:pathLst>
                <a:path w="2403166" h="188347">
                  <a:moveTo>
                    <a:pt x="14424" y="0"/>
                  </a:moveTo>
                  <a:lnTo>
                    <a:pt x="2388742" y="0"/>
                  </a:lnTo>
                  <a:cubicBezTo>
                    <a:pt x="2396708" y="0"/>
                    <a:pt x="2403166" y="6458"/>
                    <a:pt x="2403166" y="14424"/>
                  </a:cubicBezTo>
                  <a:lnTo>
                    <a:pt x="2403166" y="173923"/>
                  </a:lnTo>
                  <a:cubicBezTo>
                    <a:pt x="2403166" y="177749"/>
                    <a:pt x="2401646" y="181418"/>
                    <a:pt x="2398941" y="184123"/>
                  </a:cubicBezTo>
                  <a:cubicBezTo>
                    <a:pt x="2396236" y="186828"/>
                    <a:pt x="2392567" y="188347"/>
                    <a:pt x="2388742" y="188347"/>
                  </a:cubicBezTo>
                  <a:lnTo>
                    <a:pt x="14424" y="188347"/>
                  </a:lnTo>
                  <a:cubicBezTo>
                    <a:pt x="6458" y="188347"/>
                    <a:pt x="0" y="181889"/>
                    <a:pt x="0" y="173923"/>
                  </a:cubicBezTo>
                  <a:lnTo>
                    <a:pt x="0" y="14424"/>
                  </a:lnTo>
                  <a:cubicBezTo>
                    <a:pt x="0" y="6458"/>
                    <a:pt x="6458" y="0"/>
                    <a:pt x="14424" y="0"/>
                  </a:cubicBez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p:spPr>
          <p:txBody>
            <a:bodyPr/>
            <a:lstStyle/>
            <a:p>
              <a:endParaRPr lang="en-AE"/>
            </a:p>
          </p:txBody>
        </p:sp>
        <p:sp>
          <p:nvSpPr>
            <p:cNvPr id="5" name="TextBox 5"/>
            <p:cNvSpPr txBox="1"/>
            <p:nvPr/>
          </p:nvSpPr>
          <p:spPr>
            <a:xfrm>
              <a:off x="0" y="-38100"/>
              <a:ext cx="2403166" cy="22644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209331" y="2013639"/>
            <a:ext cx="9863721" cy="715131"/>
            <a:chOff x="0" y="0"/>
            <a:chExt cx="2597852" cy="188347"/>
          </a:xfrm>
        </p:grpSpPr>
        <p:sp>
          <p:nvSpPr>
            <p:cNvPr id="7" name="Freeform 7"/>
            <p:cNvSpPr/>
            <p:nvPr/>
          </p:nvSpPr>
          <p:spPr>
            <a:xfrm>
              <a:off x="0" y="0"/>
              <a:ext cx="2597852" cy="188347"/>
            </a:xfrm>
            <a:custGeom>
              <a:avLst/>
              <a:gdLst/>
              <a:ahLst/>
              <a:cxnLst/>
              <a:rect l="l" t="t" r="r" b="b"/>
              <a:pathLst>
                <a:path w="2597852" h="188347">
                  <a:moveTo>
                    <a:pt x="13343" y="0"/>
                  </a:moveTo>
                  <a:lnTo>
                    <a:pt x="2584509" y="0"/>
                  </a:lnTo>
                  <a:cubicBezTo>
                    <a:pt x="2588048" y="0"/>
                    <a:pt x="2591442" y="1406"/>
                    <a:pt x="2593944" y="3908"/>
                  </a:cubicBezTo>
                  <a:cubicBezTo>
                    <a:pt x="2596447" y="6410"/>
                    <a:pt x="2597852" y="9804"/>
                    <a:pt x="2597852" y="13343"/>
                  </a:cubicBezTo>
                  <a:lnTo>
                    <a:pt x="2597852" y="175004"/>
                  </a:lnTo>
                  <a:cubicBezTo>
                    <a:pt x="2597852" y="178543"/>
                    <a:pt x="2596447" y="181937"/>
                    <a:pt x="2593944" y="184439"/>
                  </a:cubicBezTo>
                  <a:cubicBezTo>
                    <a:pt x="2591442" y="186941"/>
                    <a:pt x="2588048" y="188347"/>
                    <a:pt x="2584509" y="188347"/>
                  </a:cubicBezTo>
                  <a:lnTo>
                    <a:pt x="13343" y="188347"/>
                  </a:lnTo>
                  <a:cubicBezTo>
                    <a:pt x="9804" y="188347"/>
                    <a:pt x="6410" y="186941"/>
                    <a:pt x="3908" y="184439"/>
                  </a:cubicBezTo>
                  <a:cubicBezTo>
                    <a:pt x="1406" y="181937"/>
                    <a:pt x="0" y="178543"/>
                    <a:pt x="0" y="175004"/>
                  </a:cubicBezTo>
                  <a:lnTo>
                    <a:pt x="0" y="13343"/>
                  </a:lnTo>
                  <a:cubicBezTo>
                    <a:pt x="0" y="9804"/>
                    <a:pt x="1406" y="6410"/>
                    <a:pt x="3908" y="3908"/>
                  </a:cubicBezTo>
                  <a:cubicBezTo>
                    <a:pt x="6410" y="1406"/>
                    <a:pt x="9804" y="0"/>
                    <a:pt x="13343" y="0"/>
                  </a:cubicBez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p:spPr>
          <p:txBody>
            <a:bodyPr/>
            <a:lstStyle/>
            <a:p>
              <a:endParaRPr lang="en-AE"/>
            </a:p>
          </p:txBody>
        </p:sp>
        <p:sp>
          <p:nvSpPr>
            <p:cNvPr id="8" name="TextBox 8"/>
            <p:cNvSpPr txBox="1"/>
            <p:nvPr/>
          </p:nvSpPr>
          <p:spPr>
            <a:xfrm>
              <a:off x="0" y="-38100"/>
              <a:ext cx="2597852" cy="22644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096" y="418898"/>
            <a:ext cx="17543208" cy="9340234"/>
            <a:chOff x="0" y="0"/>
            <a:chExt cx="4620433" cy="2459979"/>
          </a:xfrm>
        </p:grpSpPr>
        <p:sp>
          <p:nvSpPr>
            <p:cNvPr id="10" name="Freeform 10"/>
            <p:cNvSpPr/>
            <p:nvPr/>
          </p:nvSpPr>
          <p:spPr>
            <a:xfrm>
              <a:off x="0" y="0"/>
              <a:ext cx="4620433" cy="2459979"/>
            </a:xfrm>
            <a:custGeom>
              <a:avLst/>
              <a:gdLst/>
              <a:ahLst/>
              <a:cxnLst/>
              <a:rect l="l" t="t" r="r" b="b"/>
              <a:pathLst>
                <a:path w="4620433" h="2459979">
                  <a:moveTo>
                    <a:pt x="22507" y="0"/>
                  </a:moveTo>
                  <a:lnTo>
                    <a:pt x="4597927" y="0"/>
                  </a:lnTo>
                  <a:cubicBezTo>
                    <a:pt x="4603896" y="0"/>
                    <a:pt x="4609621" y="2371"/>
                    <a:pt x="4613842" y="6592"/>
                  </a:cubicBezTo>
                  <a:cubicBezTo>
                    <a:pt x="4618062" y="10813"/>
                    <a:pt x="4620433" y="16537"/>
                    <a:pt x="4620433" y="22507"/>
                  </a:cubicBezTo>
                  <a:lnTo>
                    <a:pt x="4620433" y="2437473"/>
                  </a:lnTo>
                  <a:cubicBezTo>
                    <a:pt x="4620433" y="2449903"/>
                    <a:pt x="4610357" y="2459979"/>
                    <a:pt x="4597927" y="2459979"/>
                  </a:cubicBezTo>
                  <a:lnTo>
                    <a:pt x="22507" y="2459979"/>
                  </a:lnTo>
                  <a:cubicBezTo>
                    <a:pt x="10077" y="2459979"/>
                    <a:pt x="0" y="2449903"/>
                    <a:pt x="0" y="2437473"/>
                  </a:cubicBezTo>
                  <a:lnTo>
                    <a:pt x="0" y="22507"/>
                  </a:lnTo>
                  <a:cubicBezTo>
                    <a:pt x="0" y="10077"/>
                    <a:pt x="10077" y="0"/>
                    <a:pt x="22507" y="0"/>
                  </a:cubicBezTo>
                  <a:close/>
                </a:path>
              </a:pathLst>
            </a:custGeom>
            <a:solidFill>
              <a:srgbClr val="4B5564">
                <a:alpha val="80000"/>
              </a:srgbClr>
            </a:solidFill>
          </p:spPr>
          <p:txBody>
            <a:bodyPr/>
            <a:lstStyle/>
            <a:p>
              <a:endParaRPr lang="en-AE"/>
            </a:p>
          </p:txBody>
        </p:sp>
        <p:sp>
          <p:nvSpPr>
            <p:cNvPr id="11" name="TextBox 11"/>
            <p:cNvSpPr txBox="1"/>
            <p:nvPr/>
          </p:nvSpPr>
          <p:spPr>
            <a:xfrm>
              <a:off x="0" y="-38100"/>
              <a:ext cx="4620433" cy="249807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699282" y="5600779"/>
            <a:ext cx="17489032" cy="1595309"/>
            <a:chOff x="0" y="0"/>
            <a:chExt cx="4606165" cy="420164"/>
          </a:xfrm>
        </p:grpSpPr>
        <p:sp>
          <p:nvSpPr>
            <p:cNvPr id="13" name="Freeform 13"/>
            <p:cNvSpPr/>
            <p:nvPr/>
          </p:nvSpPr>
          <p:spPr>
            <a:xfrm>
              <a:off x="0" y="0"/>
              <a:ext cx="4606165" cy="420164"/>
            </a:xfrm>
            <a:custGeom>
              <a:avLst/>
              <a:gdLst/>
              <a:ahLst/>
              <a:cxnLst/>
              <a:rect l="l" t="t" r="r" b="b"/>
              <a:pathLst>
                <a:path w="4606165" h="420164">
                  <a:moveTo>
                    <a:pt x="7525" y="0"/>
                  </a:moveTo>
                  <a:lnTo>
                    <a:pt x="4598639" y="0"/>
                  </a:lnTo>
                  <a:cubicBezTo>
                    <a:pt x="4602795" y="0"/>
                    <a:pt x="4606165" y="3369"/>
                    <a:pt x="4606165" y="7525"/>
                  </a:cubicBezTo>
                  <a:lnTo>
                    <a:pt x="4606165" y="412638"/>
                  </a:lnTo>
                  <a:cubicBezTo>
                    <a:pt x="4606165" y="416794"/>
                    <a:pt x="4602795" y="420164"/>
                    <a:pt x="4598639" y="420164"/>
                  </a:cubicBezTo>
                  <a:lnTo>
                    <a:pt x="7525" y="420164"/>
                  </a:lnTo>
                  <a:cubicBezTo>
                    <a:pt x="5530" y="420164"/>
                    <a:pt x="3615" y="419371"/>
                    <a:pt x="2204" y="417959"/>
                  </a:cubicBezTo>
                  <a:cubicBezTo>
                    <a:pt x="793" y="416548"/>
                    <a:pt x="0" y="414634"/>
                    <a:pt x="0" y="412638"/>
                  </a:cubicBezTo>
                  <a:lnTo>
                    <a:pt x="0" y="7525"/>
                  </a:lnTo>
                  <a:cubicBezTo>
                    <a:pt x="0" y="5530"/>
                    <a:pt x="793" y="3615"/>
                    <a:pt x="2204" y="2204"/>
                  </a:cubicBezTo>
                  <a:cubicBezTo>
                    <a:pt x="3615" y="793"/>
                    <a:pt x="5530" y="0"/>
                    <a:pt x="7525" y="0"/>
                  </a:cubicBezTo>
                  <a:close/>
                </a:path>
              </a:pathLst>
            </a:custGeom>
            <a:solidFill>
              <a:srgbClr val="000000">
                <a:alpha val="0"/>
              </a:srgbClr>
            </a:solidFill>
          </p:spPr>
          <p:txBody>
            <a:bodyPr/>
            <a:lstStyle/>
            <a:p>
              <a:endParaRPr lang="en-AE"/>
            </a:p>
          </p:txBody>
        </p:sp>
        <p:sp>
          <p:nvSpPr>
            <p:cNvPr id="14" name="TextBox 14"/>
            <p:cNvSpPr txBox="1"/>
            <p:nvPr/>
          </p:nvSpPr>
          <p:spPr>
            <a:xfrm>
              <a:off x="0" y="-38100"/>
              <a:ext cx="4606165" cy="458264"/>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3860225">
            <a:off x="12711362" y="4821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6" name="Freeform 16"/>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7" name="Freeform 17"/>
          <p:cNvSpPr/>
          <p:nvPr/>
        </p:nvSpPr>
        <p:spPr>
          <a:xfrm>
            <a:off x="162096" y="4554620"/>
            <a:ext cx="8981904" cy="4286223"/>
          </a:xfrm>
          <a:custGeom>
            <a:avLst/>
            <a:gdLst/>
            <a:ahLst/>
            <a:cxnLst/>
            <a:rect l="l" t="t" r="r" b="b"/>
            <a:pathLst>
              <a:path w="8981904" h="4286223">
                <a:moveTo>
                  <a:pt x="0" y="0"/>
                </a:moveTo>
                <a:lnTo>
                  <a:pt x="8981904" y="0"/>
                </a:lnTo>
                <a:lnTo>
                  <a:pt x="8981904" y="4286222"/>
                </a:lnTo>
                <a:lnTo>
                  <a:pt x="0" y="4286222"/>
                </a:lnTo>
                <a:lnTo>
                  <a:pt x="0" y="0"/>
                </a:lnTo>
                <a:close/>
              </a:path>
            </a:pathLst>
          </a:custGeom>
          <a:blipFill>
            <a:blip r:embed="rId5"/>
            <a:stretch>
              <a:fillRect t="-1895"/>
            </a:stretch>
          </a:blipFill>
        </p:spPr>
        <p:txBody>
          <a:bodyPr/>
          <a:lstStyle/>
          <a:p>
            <a:endParaRPr lang="en-AE"/>
          </a:p>
        </p:txBody>
      </p:sp>
      <p:sp>
        <p:nvSpPr>
          <p:cNvPr id="18" name="TextBox 18"/>
          <p:cNvSpPr txBox="1"/>
          <p:nvPr/>
        </p:nvSpPr>
        <p:spPr>
          <a:xfrm>
            <a:off x="-19480" y="3521121"/>
            <a:ext cx="9144000" cy="580389"/>
          </a:xfrm>
          <a:prstGeom prst="rect">
            <a:avLst/>
          </a:prstGeom>
        </p:spPr>
        <p:txBody>
          <a:bodyPr lIns="0" tIns="0" rIns="0" bIns="0" rtlCol="0" anchor="t">
            <a:spAutoFit/>
          </a:bodyPr>
          <a:lstStyle/>
          <a:p>
            <a:pPr algn="ctr">
              <a:lnSpc>
                <a:spcPts val="4760"/>
              </a:lnSpc>
            </a:pPr>
            <a:r>
              <a:rPr lang="en-US" sz="3400" b="1" dirty="0">
                <a:solidFill>
                  <a:schemeClr val="bg1"/>
                </a:solidFill>
                <a:latin typeface="Canva Sans Bold"/>
                <a:ea typeface="Canva Sans Bold"/>
                <a:cs typeface="Canva Sans Bold"/>
                <a:sym typeface="Canva Sans Bold"/>
              </a:rPr>
              <a:t>I have assigned grades to the positions.</a:t>
            </a:r>
            <a:endParaRPr lang="en-US" sz="3400" b="1" dirty="0">
              <a:solidFill>
                <a:schemeClr val="bg1"/>
              </a:solidFill>
              <a:latin typeface="Canva Sans Bold"/>
              <a:ea typeface="Canva Sans Bold"/>
              <a:cs typeface="Canva Sans Bold"/>
            </a:endParaRPr>
          </a:p>
        </p:txBody>
      </p:sp>
      <p:sp>
        <p:nvSpPr>
          <p:cNvPr id="19" name="Freeform 19"/>
          <p:cNvSpPr/>
          <p:nvPr/>
        </p:nvSpPr>
        <p:spPr>
          <a:xfrm>
            <a:off x="9281490" y="2728771"/>
            <a:ext cx="7977810" cy="3968960"/>
          </a:xfrm>
          <a:custGeom>
            <a:avLst/>
            <a:gdLst/>
            <a:ahLst/>
            <a:cxnLst/>
            <a:rect l="l" t="t" r="r" b="b"/>
            <a:pathLst>
              <a:path w="7977810" h="3968960">
                <a:moveTo>
                  <a:pt x="0" y="0"/>
                </a:moveTo>
                <a:lnTo>
                  <a:pt x="7977810" y="0"/>
                </a:lnTo>
                <a:lnTo>
                  <a:pt x="7977810" y="3968960"/>
                </a:lnTo>
                <a:lnTo>
                  <a:pt x="0" y="3968960"/>
                </a:lnTo>
                <a:lnTo>
                  <a:pt x="0" y="0"/>
                </a:lnTo>
                <a:close/>
              </a:path>
            </a:pathLst>
          </a:custGeom>
          <a:blipFill>
            <a:blip r:embed="rId6"/>
            <a:stretch>
              <a:fillRect t="-15102" r="-15102"/>
            </a:stretch>
          </a:blipFill>
        </p:spPr>
        <p:txBody>
          <a:bodyPr/>
          <a:lstStyle/>
          <a:p>
            <a:endParaRPr lang="en-AE"/>
          </a:p>
        </p:txBody>
      </p:sp>
      <p:sp>
        <p:nvSpPr>
          <p:cNvPr id="20" name="TextBox 20"/>
          <p:cNvSpPr txBox="1"/>
          <p:nvPr/>
        </p:nvSpPr>
        <p:spPr>
          <a:xfrm>
            <a:off x="7760287" y="1984053"/>
            <a:ext cx="7675225" cy="580389"/>
          </a:xfrm>
          <a:prstGeom prst="rect">
            <a:avLst/>
          </a:prstGeom>
        </p:spPr>
        <p:txBody>
          <a:bodyPr lIns="0" tIns="0" rIns="0" bIns="0" rtlCol="0" anchor="t">
            <a:spAutoFit/>
          </a:bodyPr>
          <a:lstStyle/>
          <a:p>
            <a:pPr algn="ctr">
              <a:lnSpc>
                <a:spcPts val="4760"/>
              </a:lnSpc>
            </a:pPr>
            <a:r>
              <a:rPr lang="en-US" sz="3400" b="1" dirty="0">
                <a:solidFill>
                  <a:schemeClr val="bg1"/>
                </a:solidFill>
                <a:latin typeface="Canva Sans Bold"/>
                <a:ea typeface="Canva Sans Bold"/>
                <a:cs typeface="Canva Sans Bold"/>
                <a:sym typeface="Canva Sans Bold"/>
              </a:rPr>
              <a:t>Create  Company  Grades</a:t>
            </a:r>
            <a:endParaRPr lang="en-US" sz="3400" b="1" dirty="0">
              <a:solidFill>
                <a:schemeClr val="bg1"/>
              </a:solidFill>
              <a:latin typeface="Canva Sans Bold"/>
              <a:ea typeface="Canva Sans Bold"/>
              <a:cs typeface="Canva Sans Bold"/>
            </a:endParaRPr>
          </a:p>
        </p:txBody>
      </p:sp>
      <p:sp>
        <p:nvSpPr>
          <p:cNvPr id="21" name="TextBox 21"/>
          <p:cNvSpPr txBox="1"/>
          <p:nvPr/>
        </p:nvSpPr>
        <p:spPr>
          <a:xfrm>
            <a:off x="1647802" y="361748"/>
            <a:ext cx="13050043" cy="1581150"/>
          </a:xfrm>
          <a:prstGeom prst="rect">
            <a:avLst/>
          </a:prstGeom>
        </p:spPr>
        <p:txBody>
          <a:bodyPr lIns="0" tIns="0" rIns="0" bIns="0" rtlCol="0" anchor="t">
            <a:spAutoFit/>
          </a:bodyPr>
          <a:lstStyle/>
          <a:p>
            <a:pPr algn="ctr">
              <a:lnSpc>
                <a:spcPts val="4200"/>
              </a:lnSpc>
              <a:spcBef>
                <a:spcPct val="0"/>
              </a:spcBef>
            </a:pPr>
            <a:r>
              <a:rPr lang="en-US" sz="3000" b="1" dirty="0">
                <a:solidFill>
                  <a:srgbClr val="F2F4F5"/>
                </a:solidFill>
                <a:latin typeface="Canva Sans Bold"/>
                <a:ea typeface="Canva Sans Bold"/>
                <a:cs typeface="Canva Sans Bold"/>
                <a:sym typeface="Canva Sans Bold"/>
              </a:rPr>
              <a:t>"I have created seven grads levels and linked each position to its corresponding level based on the organizational chart provided in the Excel sheet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649596" y="361565"/>
            <a:ext cx="17358408" cy="9925435"/>
            <a:chOff x="0" y="0"/>
            <a:chExt cx="4571762" cy="2614106"/>
          </a:xfrm>
        </p:grpSpPr>
        <p:sp>
          <p:nvSpPr>
            <p:cNvPr id="4" name="Freeform 4"/>
            <p:cNvSpPr/>
            <p:nvPr/>
          </p:nvSpPr>
          <p:spPr>
            <a:xfrm>
              <a:off x="0" y="0"/>
              <a:ext cx="4571762" cy="2614106"/>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4571762" cy="2652206"/>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3860225">
            <a:off x="12711362" y="4821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7" name="Freeform 7"/>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TextBox 8"/>
          <p:cNvSpPr txBox="1"/>
          <p:nvPr/>
        </p:nvSpPr>
        <p:spPr>
          <a:xfrm>
            <a:off x="1028700" y="170180"/>
            <a:ext cx="16676604" cy="1780539"/>
          </a:xfrm>
          <a:prstGeom prst="rect">
            <a:avLst/>
          </a:prstGeom>
        </p:spPr>
        <p:txBody>
          <a:bodyPr lIns="0" tIns="0" rIns="0" bIns="0" rtlCol="0" anchor="t">
            <a:spAutoFit/>
          </a:bodyPr>
          <a:lstStyle/>
          <a:p>
            <a:pPr algn="l">
              <a:lnSpc>
                <a:spcPts val="4760"/>
              </a:lnSpc>
            </a:pPr>
            <a:r>
              <a:rPr lang="en-US" sz="3400" b="1">
                <a:solidFill>
                  <a:srgbClr val="F2F4F5"/>
                </a:solidFill>
                <a:latin typeface="Canva Sans Bold"/>
                <a:ea typeface="Canva Sans Bold"/>
                <a:cs typeface="Canva Sans Bold"/>
                <a:sym typeface="Canva Sans Bold"/>
              </a:rPr>
              <a:t>The primary purpose of defining a position is to clarify the reporting structure, ensuring that each employee knows whom they report to, their job title, and the department they are assigned to</a:t>
            </a:r>
          </a:p>
        </p:txBody>
      </p:sp>
      <p:sp>
        <p:nvSpPr>
          <p:cNvPr id="9" name="TextBox 9"/>
          <p:cNvSpPr txBox="1"/>
          <p:nvPr/>
        </p:nvSpPr>
        <p:spPr>
          <a:xfrm>
            <a:off x="1028700" y="2188858"/>
            <a:ext cx="11421943" cy="1064260"/>
          </a:xfrm>
          <a:prstGeom prst="rect">
            <a:avLst/>
          </a:prstGeom>
        </p:spPr>
        <p:txBody>
          <a:bodyPr lIns="0" tIns="0" rIns="0" bIns="0" rtlCol="0" anchor="t">
            <a:spAutoFit/>
          </a:bodyPr>
          <a:lstStyle/>
          <a:p>
            <a:pPr algn="l">
              <a:lnSpc>
                <a:spcPts val="4340"/>
              </a:lnSpc>
            </a:pPr>
            <a:r>
              <a:rPr lang="en-US" sz="3100" b="1">
                <a:solidFill>
                  <a:srgbClr val="F2F4F5"/>
                </a:solidFill>
                <a:latin typeface="Canva Sans Bold"/>
                <a:ea typeface="Canva Sans Bold"/>
                <a:cs typeface="Canva Sans Bold"/>
                <a:sym typeface="Canva Sans Bold"/>
              </a:rPr>
              <a:t>This is a Position Hierarchy Diagram in the Oracle ERP system, showing the company’s Position structure</a:t>
            </a:r>
          </a:p>
        </p:txBody>
      </p:sp>
      <p:sp>
        <p:nvSpPr>
          <p:cNvPr id="10" name="Freeform 10"/>
          <p:cNvSpPr/>
          <p:nvPr/>
        </p:nvSpPr>
        <p:spPr>
          <a:xfrm>
            <a:off x="2581337" y="3548392"/>
            <a:ext cx="14234128" cy="6735392"/>
          </a:xfrm>
          <a:custGeom>
            <a:avLst/>
            <a:gdLst/>
            <a:ahLst/>
            <a:cxnLst/>
            <a:rect l="l" t="t" r="r" b="b"/>
            <a:pathLst>
              <a:path w="14234128" h="6735392">
                <a:moveTo>
                  <a:pt x="0" y="0"/>
                </a:moveTo>
                <a:lnTo>
                  <a:pt x="14234128" y="0"/>
                </a:lnTo>
                <a:lnTo>
                  <a:pt x="14234128" y="6735392"/>
                </a:lnTo>
                <a:lnTo>
                  <a:pt x="0" y="6735392"/>
                </a:lnTo>
                <a:lnTo>
                  <a:pt x="0" y="0"/>
                </a:lnTo>
                <a:close/>
              </a:path>
            </a:pathLst>
          </a:custGeom>
          <a:blipFill>
            <a:blip r:embed="rId5"/>
            <a:stretch>
              <a:fillRect/>
            </a:stretch>
          </a:blipFill>
        </p:spPr>
        <p:txBody>
          <a:bodyPr/>
          <a:lstStyle/>
          <a:p>
            <a:endParaRPr lang="en-A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187596" y="0"/>
            <a:ext cx="17358408" cy="9925435"/>
            <a:chOff x="0" y="0"/>
            <a:chExt cx="4571762" cy="2614106"/>
          </a:xfrm>
        </p:grpSpPr>
        <p:sp>
          <p:nvSpPr>
            <p:cNvPr id="4" name="Freeform 4"/>
            <p:cNvSpPr/>
            <p:nvPr/>
          </p:nvSpPr>
          <p:spPr>
            <a:xfrm>
              <a:off x="0" y="0"/>
              <a:ext cx="4571762" cy="2614106"/>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4571762" cy="265220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88735" y="239923"/>
            <a:ext cx="16142255" cy="1559932"/>
            <a:chOff x="0" y="0"/>
            <a:chExt cx="6758733" cy="653141"/>
          </a:xfrm>
        </p:grpSpPr>
        <p:sp>
          <p:nvSpPr>
            <p:cNvPr id="7" name="Freeform 7"/>
            <p:cNvSpPr/>
            <p:nvPr/>
          </p:nvSpPr>
          <p:spPr>
            <a:xfrm>
              <a:off x="0" y="0"/>
              <a:ext cx="6758733" cy="653141"/>
            </a:xfrm>
            <a:custGeom>
              <a:avLst/>
              <a:gdLst/>
              <a:ahLst/>
              <a:cxnLst/>
              <a:rect l="l" t="t" r="r" b="b"/>
              <a:pathLst>
                <a:path w="6758733" h="653141">
                  <a:moveTo>
                    <a:pt x="6555533" y="0"/>
                  </a:moveTo>
                  <a:lnTo>
                    <a:pt x="0" y="0"/>
                  </a:lnTo>
                  <a:lnTo>
                    <a:pt x="0" y="653141"/>
                  </a:lnTo>
                  <a:lnTo>
                    <a:pt x="6555533" y="653141"/>
                  </a:lnTo>
                  <a:lnTo>
                    <a:pt x="6758733" y="326570"/>
                  </a:lnTo>
                  <a:lnTo>
                    <a:pt x="6555533" y="0"/>
                  </a:lnTo>
                  <a:close/>
                </a:path>
              </a:pathLst>
            </a:custGeom>
            <a:solidFill>
              <a:srgbClr val="2B485F"/>
            </a:solidFill>
          </p:spPr>
          <p:txBody>
            <a:bodyPr/>
            <a:lstStyle/>
            <a:p>
              <a:endParaRPr lang="en-AE"/>
            </a:p>
          </p:txBody>
        </p:sp>
        <p:sp>
          <p:nvSpPr>
            <p:cNvPr id="8" name="TextBox 8"/>
            <p:cNvSpPr txBox="1"/>
            <p:nvPr/>
          </p:nvSpPr>
          <p:spPr>
            <a:xfrm>
              <a:off x="0" y="-38100"/>
              <a:ext cx="6644433" cy="691241"/>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19600" y="1799855"/>
            <a:ext cx="12570911" cy="8074136"/>
          </a:xfrm>
          <a:custGeom>
            <a:avLst/>
            <a:gdLst/>
            <a:ahLst/>
            <a:cxnLst/>
            <a:rect l="l" t="t" r="r" b="b"/>
            <a:pathLst>
              <a:path w="12570911" h="8074136">
                <a:moveTo>
                  <a:pt x="0" y="0"/>
                </a:moveTo>
                <a:lnTo>
                  <a:pt x="12570911" y="0"/>
                </a:lnTo>
                <a:lnTo>
                  <a:pt x="12570911" y="8074136"/>
                </a:lnTo>
                <a:lnTo>
                  <a:pt x="0" y="8074136"/>
                </a:lnTo>
                <a:lnTo>
                  <a:pt x="0" y="0"/>
                </a:lnTo>
                <a:close/>
              </a:path>
            </a:pathLst>
          </a:custGeom>
          <a:blipFill>
            <a:blip r:embed="rId3"/>
            <a:stretch>
              <a:fillRect/>
            </a:stretch>
          </a:blipFill>
        </p:spPr>
        <p:txBody>
          <a:bodyPr/>
          <a:lstStyle/>
          <a:p>
            <a:endParaRPr lang="en-AE"/>
          </a:p>
        </p:txBody>
      </p:sp>
      <p:sp>
        <p:nvSpPr>
          <p:cNvPr id="10" name="TextBox 10"/>
          <p:cNvSpPr txBox="1"/>
          <p:nvPr/>
        </p:nvSpPr>
        <p:spPr>
          <a:xfrm>
            <a:off x="419600" y="327926"/>
            <a:ext cx="14383541" cy="1471930"/>
          </a:xfrm>
          <a:prstGeom prst="rect">
            <a:avLst/>
          </a:prstGeom>
        </p:spPr>
        <p:txBody>
          <a:bodyPr lIns="0" tIns="0" rIns="0" bIns="0" rtlCol="0" anchor="t">
            <a:spAutoFit/>
          </a:bodyPr>
          <a:lstStyle/>
          <a:p>
            <a:pPr algn="ctr">
              <a:lnSpc>
                <a:spcPts val="3920"/>
              </a:lnSpc>
            </a:pPr>
            <a:r>
              <a:rPr lang="en-US" sz="2800" b="1">
                <a:solidFill>
                  <a:srgbClr val="FFFFFF"/>
                </a:solidFill>
                <a:latin typeface="Canva Sans Bold"/>
                <a:ea typeface="Canva Sans Bold"/>
                <a:cs typeface="Canva Sans Bold"/>
                <a:sym typeface="Canva Sans Bold"/>
              </a:rPr>
              <a:t>As a final step, we included the job title, grade, position, and department in the previously created employee profile as an example. This ensured that everything is accurately set up in the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grpSp>
        <p:nvGrpSpPr>
          <p:cNvPr id="2" name="Group 2"/>
          <p:cNvGrpSpPr/>
          <p:nvPr/>
        </p:nvGrpSpPr>
        <p:grpSpPr>
          <a:xfrm>
            <a:off x="559831" y="338713"/>
            <a:ext cx="15478397" cy="1570897"/>
            <a:chOff x="0" y="0"/>
            <a:chExt cx="20637863" cy="2094530"/>
          </a:xfrm>
        </p:grpSpPr>
        <p:sp>
          <p:nvSpPr>
            <p:cNvPr id="3" name="Freeform 3"/>
            <p:cNvSpPr/>
            <p:nvPr/>
          </p:nvSpPr>
          <p:spPr>
            <a:xfrm>
              <a:off x="0" y="0"/>
              <a:ext cx="20637863" cy="2094530"/>
            </a:xfrm>
            <a:custGeom>
              <a:avLst/>
              <a:gdLst/>
              <a:ahLst/>
              <a:cxnLst/>
              <a:rect l="l" t="t" r="r" b="b"/>
              <a:pathLst>
                <a:path w="20637863" h="2094530">
                  <a:moveTo>
                    <a:pt x="0" y="0"/>
                  </a:moveTo>
                  <a:lnTo>
                    <a:pt x="20637863" y="0"/>
                  </a:lnTo>
                  <a:lnTo>
                    <a:pt x="20637863" y="2094530"/>
                  </a:lnTo>
                  <a:lnTo>
                    <a:pt x="0" y="2094530"/>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85725"/>
              <a:ext cx="20637863" cy="2180255"/>
            </a:xfrm>
            <a:prstGeom prst="rect">
              <a:avLst/>
            </a:prstGeom>
          </p:spPr>
          <p:txBody>
            <a:bodyPr lIns="0" tIns="0" rIns="0" bIns="0" rtlCol="0" anchor="t"/>
            <a:lstStyle/>
            <a:p>
              <a:pPr marL="0" marR="0" lvl="0" indent="0" algn="l" defTabSz="914400" rtl="0" eaLnBrk="1" fontAlgn="auto" latinLnBrk="0" hangingPunct="1">
                <a:lnSpc>
                  <a:spcPts val="6019"/>
                </a:lnSpc>
                <a:spcBef>
                  <a:spcPts val="0"/>
                </a:spcBef>
                <a:spcAft>
                  <a:spcPts val="0"/>
                </a:spcAft>
                <a:buClrTx/>
                <a:buSzTx/>
                <a:buFontTx/>
                <a:buNone/>
                <a:tabLst/>
                <a:defRPr/>
              </a:pPr>
              <a:r>
                <a:rPr kumimoji="0" lang="en-US" sz="4300" b="1" i="0" u="none" strike="noStrike" kern="1200" cap="none" spc="0" normalizeH="0" baseline="0" noProof="0">
                  <a:ln>
                    <a:noFill/>
                  </a:ln>
                  <a:solidFill>
                    <a:srgbClr val="FFFFFF"/>
                  </a:solidFill>
                  <a:effectLst/>
                  <a:uLnTx/>
                  <a:uFillTx/>
                  <a:latin typeface="Arial Nova Bold"/>
                  <a:ea typeface="Arial Nova Bold"/>
                  <a:cs typeface="Arial Nova Bold"/>
                  <a:sym typeface="Arial Nova Bold"/>
                </a:rPr>
                <a:t>(C) Payroll Setup &amp; (D) Personal Payment Methods</a:t>
              </a:r>
            </a:p>
            <a:p>
              <a:pPr marL="0" marR="0" lvl="0" indent="0" algn="l" defTabSz="914400" rtl="0" eaLnBrk="1" fontAlgn="auto" latinLnBrk="0" hangingPunct="1">
                <a:lnSpc>
                  <a:spcPts val="6019"/>
                </a:lnSpc>
                <a:spcBef>
                  <a:spcPts val="0"/>
                </a:spcBef>
                <a:spcAft>
                  <a:spcPts val="0"/>
                </a:spcAft>
                <a:buClrTx/>
                <a:buSzTx/>
                <a:buFontTx/>
                <a:buNone/>
                <a:tabLst/>
                <a:defRPr/>
              </a:pPr>
              <a:r>
                <a:rPr kumimoji="0" lang="en-US" sz="4300" b="1" i="0" u="none" strike="noStrike" kern="1200" cap="none" spc="0" normalizeH="0" baseline="0" noProof="0">
                  <a:ln>
                    <a:noFill/>
                  </a:ln>
                  <a:solidFill>
                    <a:srgbClr val="FFFFFF"/>
                  </a:solidFill>
                  <a:effectLst/>
                  <a:uLnTx/>
                  <a:uFillTx/>
                  <a:latin typeface="Canva Sans Bold"/>
                  <a:ea typeface="Canva Sans Bold"/>
                  <a:cs typeface="Canva Sans Bold"/>
                  <a:sym typeface="Canva Sans Bold"/>
                </a:rPr>
                <a:t> </a:t>
              </a:r>
            </a:p>
          </p:txBody>
        </p:sp>
      </p:grpSp>
      <p:grpSp>
        <p:nvGrpSpPr>
          <p:cNvPr id="5" name="Group 5"/>
          <p:cNvGrpSpPr/>
          <p:nvPr/>
        </p:nvGrpSpPr>
        <p:grpSpPr>
          <a:xfrm>
            <a:off x="399688" y="4798317"/>
            <a:ext cx="2673507" cy="2675221"/>
            <a:chOff x="0" y="0"/>
            <a:chExt cx="3564676" cy="3566962"/>
          </a:xfrm>
        </p:grpSpPr>
        <p:sp>
          <p:nvSpPr>
            <p:cNvPr id="6" name="Freeform 6"/>
            <p:cNvSpPr/>
            <p:nvPr/>
          </p:nvSpPr>
          <p:spPr>
            <a:xfrm>
              <a:off x="0" y="0"/>
              <a:ext cx="3564636" cy="3566922"/>
            </a:xfrm>
            <a:custGeom>
              <a:avLst/>
              <a:gdLst/>
              <a:ahLst/>
              <a:cxnLst/>
              <a:rect l="l" t="t" r="r" b="b"/>
              <a:pathLst>
                <a:path w="3564636" h="3566922">
                  <a:moveTo>
                    <a:pt x="0" y="1783461"/>
                  </a:moveTo>
                  <a:cubicBezTo>
                    <a:pt x="0" y="798449"/>
                    <a:pt x="798068" y="0"/>
                    <a:pt x="1782445" y="0"/>
                  </a:cubicBezTo>
                  <a:cubicBezTo>
                    <a:pt x="2766822" y="0"/>
                    <a:pt x="3564636" y="798449"/>
                    <a:pt x="3564636" y="1783461"/>
                  </a:cubicBezTo>
                  <a:cubicBezTo>
                    <a:pt x="3564636" y="2768473"/>
                    <a:pt x="2766822" y="3566922"/>
                    <a:pt x="1782445" y="3566922"/>
                  </a:cubicBezTo>
                  <a:cubicBezTo>
                    <a:pt x="798068" y="3566922"/>
                    <a:pt x="0" y="2768473"/>
                    <a:pt x="0" y="1783461"/>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3360005" y="4880188"/>
            <a:ext cx="2674012" cy="2672398"/>
            <a:chOff x="0" y="0"/>
            <a:chExt cx="3565349" cy="3563198"/>
          </a:xfrm>
        </p:grpSpPr>
        <p:sp>
          <p:nvSpPr>
            <p:cNvPr id="8" name="Freeform 8"/>
            <p:cNvSpPr/>
            <p:nvPr/>
          </p:nvSpPr>
          <p:spPr>
            <a:xfrm>
              <a:off x="0" y="0"/>
              <a:ext cx="3565398" cy="3563239"/>
            </a:xfrm>
            <a:custGeom>
              <a:avLst/>
              <a:gdLst/>
              <a:ahLst/>
              <a:cxnLst/>
              <a:rect l="l" t="t" r="r" b="b"/>
              <a:pathLst>
                <a:path w="3565398" h="3563239">
                  <a:moveTo>
                    <a:pt x="0" y="1781556"/>
                  </a:moveTo>
                  <a:cubicBezTo>
                    <a:pt x="0" y="797687"/>
                    <a:pt x="798195" y="0"/>
                    <a:pt x="1782699" y="0"/>
                  </a:cubicBezTo>
                  <a:cubicBezTo>
                    <a:pt x="2767203" y="0"/>
                    <a:pt x="3565398" y="797687"/>
                    <a:pt x="3565398" y="1781556"/>
                  </a:cubicBezTo>
                  <a:cubicBezTo>
                    <a:pt x="3565398" y="2765425"/>
                    <a:pt x="2767203" y="3563239"/>
                    <a:pt x="1782699" y="3563239"/>
                  </a:cubicBezTo>
                  <a:cubicBezTo>
                    <a:pt x="798195" y="3563239"/>
                    <a:pt x="0" y="2765552"/>
                    <a:pt x="0" y="1781556"/>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9"/>
          <p:cNvSpPr/>
          <p:nvPr/>
        </p:nvSpPr>
        <p:spPr>
          <a:xfrm>
            <a:off x="57672" y="4015590"/>
            <a:ext cx="3302283" cy="1834904"/>
          </a:xfrm>
          <a:custGeom>
            <a:avLst/>
            <a:gdLst/>
            <a:ahLst/>
            <a:cxnLst/>
            <a:rect l="l" t="t" r="r" b="b"/>
            <a:pathLst>
              <a:path w="3302283" h="1834904">
                <a:moveTo>
                  <a:pt x="0" y="0"/>
                </a:moveTo>
                <a:lnTo>
                  <a:pt x="3302283" y="0"/>
                </a:lnTo>
                <a:lnTo>
                  <a:pt x="3302283" y="1834904"/>
                </a:lnTo>
                <a:lnTo>
                  <a:pt x="0" y="1834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a:off x="3040959" y="6269638"/>
            <a:ext cx="3307526" cy="1832686"/>
          </a:xfrm>
          <a:custGeom>
            <a:avLst/>
            <a:gdLst/>
            <a:ahLst/>
            <a:cxnLst/>
            <a:rect l="l" t="t" r="r" b="b"/>
            <a:pathLst>
              <a:path w="3307526" h="1832686">
                <a:moveTo>
                  <a:pt x="0" y="0"/>
                </a:moveTo>
                <a:lnTo>
                  <a:pt x="3307526" y="0"/>
                </a:lnTo>
                <a:lnTo>
                  <a:pt x="3307526" y="1832686"/>
                </a:lnTo>
                <a:lnTo>
                  <a:pt x="0" y="1832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a:off x="6348437" y="4380008"/>
            <a:ext cx="3302283" cy="1834904"/>
          </a:xfrm>
          <a:custGeom>
            <a:avLst/>
            <a:gdLst/>
            <a:ahLst/>
            <a:cxnLst/>
            <a:rect l="l" t="t" r="r" b="b"/>
            <a:pathLst>
              <a:path w="3302283" h="1834904">
                <a:moveTo>
                  <a:pt x="0" y="0"/>
                </a:moveTo>
                <a:lnTo>
                  <a:pt x="3302283" y="0"/>
                </a:lnTo>
                <a:lnTo>
                  <a:pt x="3302283" y="1834904"/>
                </a:lnTo>
                <a:lnTo>
                  <a:pt x="0" y="1834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2" name="Group 12"/>
          <p:cNvGrpSpPr/>
          <p:nvPr/>
        </p:nvGrpSpPr>
        <p:grpSpPr>
          <a:xfrm>
            <a:off x="6594664" y="4877330"/>
            <a:ext cx="2673507" cy="2675221"/>
            <a:chOff x="0" y="0"/>
            <a:chExt cx="3564676" cy="3566962"/>
          </a:xfrm>
        </p:grpSpPr>
        <p:sp>
          <p:nvSpPr>
            <p:cNvPr id="13" name="Freeform 13"/>
            <p:cNvSpPr/>
            <p:nvPr/>
          </p:nvSpPr>
          <p:spPr>
            <a:xfrm>
              <a:off x="0" y="0"/>
              <a:ext cx="3564636" cy="3566922"/>
            </a:xfrm>
            <a:custGeom>
              <a:avLst/>
              <a:gdLst/>
              <a:ahLst/>
              <a:cxnLst/>
              <a:rect l="l" t="t" r="r" b="b"/>
              <a:pathLst>
                <a:path w="3564636" h="3566922">
                  <a:moveTo>
                    <a:pt x="0" y="1783461"/>
                  </a:moveTo>
                  <a:cubicBezTo>
                    <a:pt x="0" y="798449"/>
                    <a:pt x="798068" y="0"/>
                    <a:pt x="1782445" y="0"/>
                  </a:cubicBezTo>
                  <a:cubicBezTo>
                    <a:pt x="2766822" y="0"/>
                    <a:pt x="3564636" y="798449"/>
                    <a:pt x="3564636" y="1783461"/>
                  </a:cubicBezTo>
                  <a:cubicBezTo>
                    <a:pt x="3564636" y="2768473"/>
                    <a:pt x="2766822" y="3566922"/>
                    <a:pt x="1782445" y="3566922"/>
                  </a:cubicBezTo>
                  <a:cubicBezTo>
                    <a:pt x="798068" y="3566922"/>
                    <a:pt x="0" y="2768473"/>
                    <a:pt x="0" y="1783461"/>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4" name="Group 14"/>
          <p:cNvGrpSpPr/>
          <p:nvPr/>
        </p:nvGrpSpPr>
        <p:grpSpPr>
          <a:xfrm>
            <a:off x="9806150" y="4933442"/>
            <a:ext cx="2674012" cy="2672398"/>
            <a:chOff x="0" y="0"/>
            <a:chExt cx="3565349" cy="3563198"/>
          </a:xfrm>
        </p:grpSpPr>
        <p:sp>
          <p:nvSpPr>
            <p:cNvPr id="15" name="Freeform 15"/>
            <p:cNvSpPr/>
            <p:nvPr/>
          </p:nvSpPr>
          <p:spPr>
            <a:xfrm>
              <a:off x="0" y="0"/>
              <a:ext cx="3565398" cy="3563239"/>
            </a:xfrm>
            <a:custGeom>
              <a:avLst/>
              <a:gdLst/>
              <a:ahLst/>
              <a:cxnLst/>
              <a:rect l="l" t="t" r="r" b="b"/>
              <a:pathLst>
                <a:path w="3565398" h="3563239">
                  <a:moveTo>
                    <a:pt x="0" y="1781556"/>
                  </a:moveTo>
                  <a:cubicBezTo>
                    <a:pt x="0" y="797687"/>
                    <a:pt x="798195" y="0"/>
                    <a:pt x="1782699" y="0"/>
                  </a:cubicBezTo>
                  <a:cubicBezTo>
                    <a:pt x="2767203" y="0"/>
                    <a:pt x="3565398" y="797687"/>
                    <a:pt x="3565398" y="1781556"/>
                  </a:cubicBezTo>
                  <a:cubicBezTo>
                    <a:pt x="3565398" y="2765425"/>
                    <a:pt x="2767203" y="3563239"/>
                    <a:pt x="1782699" y="3563239"/>
                  </a:cubicBezTo>
                  <a:cubicBezTo>
                    <a:pt x="798195" y="3563239"/>
                    <a:pt x="0" y="2765552"/>
                    <a:pt x="0" y="1781556"/>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890002" y="4880188"/>
            <a:ext cx="2673507" cy="2675221"/>
            <a:chOff x="0" y="0"/>
            <a:chExt cx="3564676" cy="3566962"/>
          </a:xfrm>
        </p:grpSpPr>
        <p:sp>
          <p:nvSpPr>
            <p:cNvPr id="17" name="Freeform 17"/>
            <p:cNvSpPr/>
            <p:nvPr/>
          </p:nvSpPr>
          <p:spPr>
            <a:xfrm>
              <a:off x="0" y="0"/>
              <a:ext cx="3564636" cy="3566922"/>
            </a:xfrm>
            <a:custGeom>
              <a:avLst/>
              <a:gdLst/>
              <a:ahLst/>
              <a:cxnLst/>
              <a:rect l="l" t="t" r="r" b="b"/>
              <a:pathLst>
                <a:path w="3564636" h="3566922">
                  <a:moveTo>
                    <a:pt x="0" y="1783461"/>
                  </a:moveTo>
                  <a:cubicBezTo>
                    <a:pt x="0" y="798449"/>
                    <a:pt x="798068" y="0"/>
                    <a:pt x="1782445" y="0"/>
                  </a:cubicBezTo>
                  <a:cubicBezTo>
                    <a:pt x="2766822" y="0"/>
                    <a:pt x="3564636" y="798449"/>
                    <a:pt x="3564636" y="1783461"/>
                  </a:cubicBezTo>
                  <a:cubicBezTo>
                    <a:pt x="3564636" y="2768473"/>
                    <a:pt x="2766822" y="3566922"/>
                    <a:pt x="1782445" y="3566922"/>
                  </a:cubicBezTo>
                  <a:cubicBezTo>
                    <a:pt x="798068" y="3566922"/>
                    <a:pt x="0" y="2768473"/>
                    <a:pt x="0" y="1783461"/>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Freeform 18"/>
          <p:cNvSpPr/>
          <p:nvPr/>
        </p:nvSpPr>
        <p:spPr>
          <a:xfrm>
            <a:off x="12735946" y="4380008"/>
            <a:ext cx="3302283" cy="1834904"/>
          </a:xfrm>
          <a:custGeom>
            <a:avLst/>
            <a:gdLst/>
            <a:ahLst/>
            <a:cxnLst/>
            <a:rect l="l" t="t" r="r" b="b"/>
            <a:pathLst>
              <a:path w="3302283" h="1834904">
                <a:moveTo>
                  <a:pt x="0" y="0"/>
                </a:moveTo>
                <a:lnTo>
                  <a:pt x="3302283" y="0"/>
                </a:lnTo>
                <a:lnTo>
                  <a:pt x="3302283" y="1834904"/>
                </a:lnTo>
                <a:lnTo>
                  <a:pt x="0" y="1834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9"/>
          <p:cNvGrpSpPr/>
          <p:nvPr/>
        </p:nvGrpSpPr>
        <p:grpSpPr>
          <a:xfrm>
            <a:off x="372071" y="5454587"/>
            <a:ext cx="2673535" cy="936860"/>
            <a:chOff x="0" y="0"/>
            <a:chExt cx="3564713" cy="1249147"/>
          </a:xfrm>
        </p:grpSpPr>
        <p:sp>
          <p:nvSpPr>
            <p:cNvPr id="20" name="Freeform 20"/>
            <p:cNvSpPr/>
            <p:nvPr/>
          </p:nvSpPr>
          <p:spPr>
            <a:xfrm>
              <a:off x="0" y="0"/>
              <a:ext cx="3564713" cy="1249147"/>
            </a:xfrm>
            <a:custGeom>
              <a:avLst/>
              <a:gdLst/>
              <a:ahLst/>
              <a:cxnLst/>
              <a:rect l="l" t="t" r="r" b="b"/>
              <a:pathLst>
                <a:path w="3564713" h="1249147">
                  <a:moveTo>
                    <a:pt x="0" y="0"/>
                  </a:moveTo>
                  <a:lnTo>
                    <a:pt x="3564713" y="0"/>
                  </a:lnTo>
                  <a:lnTo>
                    <a:pt x="3564713" y="1249147"/>
                  </a:lnTo>
                  <a:lnTo>
                    <a:pt x="0" y="1249147"/>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3564713" cy="1230097"/>
            </a:xfrm>
            <a:prstGeom prst="rect">
              <a:avLst/>
            </a:prstGeom>
          </p:spPr>
          <p:txBody>
            <a:bodyPr lIns="0" tIns="0" rIns="0" bIns="0" rtlCol="0" anchor="t"/>
            <a:lstStyle/>
            <a:p>
              <a:pPr marL="0" marR="0" lvl="0" indent="0" algn="ctr" defTabSz="914400" rtl="0" eaLnBrk="1" fontAlgn="auto" latinLnBrk="0" hangingPunct="1">
                <a:lnSpc>
                  <a:spcPts val="3639"/>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Arial Nova Bold"/>
                  <a:ea typeface="Arial Nova Bold"/>
                  <a:cs typeface="Arial Nova Bold"/>
                  <a:sym typeface="Arial Nova Bold"/>
                </a:rPr>
                <a:t>1-</a:t>
              </a:r>
              <a:r>
                <a:rPr kumimoji="0" lang="en-US" sz="3200" b="1" i="0" u="none" strike="noStrike" kern="1200" cap="none" spc="0" normalizeH="0" baseline="0" noProof="0">
                  <a:ln>
                    <a:noFill/>
                  </a:ln>
                  <a:solidFill>
                    <a:srgbClr val="FFFFFF"/>
                  </a:solidFill>
                  <a:effectLst/>
                  <a:uLnTx/>
                  <a:uFillTx/>
                  <a:latin typeface="Arial Nova Bold"/>
                  <a:ea typeface="Arial Nova Bold"/>
                  <a:cs typeface="Arial Nova Bold"/>
                  <a:sym typeface="Arial Nova Bold"/>
                </a:rPr>
                <a:t> </a:t>
              </a:r>
              <a:r>
                <a:rPr kumimoji="0" lang="en-US" sz="3200" b="1" i="0" u="none" strike="noStrike" kern="1200" cap="none" spc="0" normalizeH="0" baseline="0" noProof="0">
                  <a:ln>
                    <a:noFill/>
                  </a:ln>
                  <a:solidFill>
                    <a:srgbClr val="000000"/>
                  </a:solidFill>
                  <a:effectLst/>
                  <a:uLnTx/>
                  <a:uFillTx/>
                  <a:latin typeface="Arial Nova Bold"/>
                  <a:ea typeface="Arial Nova Bold"/>
                  <a:cs typeface="Arial Nova Bold"/>
                  <a:sym typeface="Arial Nova Bold"/>
                </a:rPr>
                <a:t>Create Element</a:t>
              </a:r>
            </a:p>
          </p:txBody>
        </p:sp>
      </p:grpSp>
      <p:grpSp>
        <p:nvGrpSpPr>
          <p:cNvPr id="22" name="Group 22"/>
          <p:cNvGrpSpPr/>
          <p:nvPr/>
        </p:nvGrpSpPr>
        <p:grpSpPr>
          <a:xfrm>
            <a:off x="3360005" y="5551691"/>
            <a:ext cx="2674107" cy="1090620"/>
            <a:chOff x="0" y="0"/>
            <a:chExt cx="3565476" cy="1454160"/>
          </a:xfrm>
        </p:grpSpPr>
        <p:sp>
          <p:nvSpPr>
            <p:cNvPr id="23" name="Freeform 23"/>
            <p:cNvSpPr/>
            <p:nvPr/>
          </p:nvSpPr>
          <p:spPr>
            <a:xfrm>
              <a:off x="0" y="0"/>
              <a:ext cx="3565476" cy="1454160"/>
            </a:xfrm>
            <a:custGeom>
              <a:avLst/>
              <a:gdLst/>
              <a:ahLst/>
              <a:cxnLst/>
              <a:rect l="l" t="t" r="r" b="b"/>
              <a:pathLst>
                <a:path w="3565476" h="1454160">
                  <a:moveTo>
                    <a:pt x="0" y="0"/>
                  </a:moveTo>
                  <a:lnTo>
                    <a:pt x="3565476" y="0"/>
                  </a:lnTo>
                  <a:lnTo>
                    <a:pt x="3565476" y="1454160"/>
                  </a:lnTo>
                  <a:lnTo>
                    <a:pt x="0" y="1454160"/>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4"/>
            <p:cNvSpPr txBox="1"/>
            <p:nvPr/>
          </p:nvSpPr>
          <p:spPr>
            <a:xfrm>
              <a:off x="0" y="-47625"/>
              <a:ext cx="3565476" cy="1501785"/>
            </a:xfrm>
            <a:prstGeom prst="rect">
              <a:avLst/>
            </a:prstGeom>
          </p:spPr>
          <p:txBody>
            <a:bodyPr lIns="0" tIns="0" rIns="0" bIns="0" rtlCol="0" anchor="t"/>
            <a:lstStyle/>
            <a:p>
              <a:pPr marL="0" marR="0" lvl="0" indent="0" algn="ctr" defTabSz="914400" rtl="0" eaLnBrk="1" fontAlgn="auto" latinLnBrk="0" hangingPunct="1">
                <a:lnSpc>
                  <a:spcPts val="4371"/>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Arial Nova Bold"/>
                  <a:ea typeface="Arial Nova Bold"/>
                  <a:cs typeface="Arial Nova Bold"/>
                  <a:sym typeface="Arial Nova Bold"/>
                </a:rPr>
                <a:t>2-</a:t>
              </a:r>
              <a:r>
                <a:rPr kumimoji="0" lang="en-US" sz="3200" b="1" i="0" u="none" strike="noStrike" kern="1200" cap="none" spc="0" normalizeH="0" baseline="0" noProof="0">
                  <a:ln>
                    <a:noFill/>
                  </a:ln>
                  <a:solidFill>
                    <a:srgbClr val="FFFFFF"/>
                  </a:solidFill>
                  <a:effectLst/>
                  <a:uLnTx/>
                  <a:uFillTx/>
                  <a:latin typeface="Arial Nova Bold"/>
                  <a:ea typeface="Arial Nova Bold"/>
                  <a:cs typeface="Arial Nova Bold"/>
                  <a:sym typeface="Arial Nova Bold"/>
                </a:rPr>
                <a:t> </a:t>
              </a:r>
              <a:r>
                <a:rPr kumimoji="0" lang="en-US" sz="3200" b="1" i="0" u="none" strike="noStrike" kern="1200" cap="none" spc="0" normalizeH="0" baseline="0" noProof="0">
                  <a:ln>
                    <a:noFill/>
                  </a:ln>
                  <a:solidFill>
                    <a:srgbClr val="000000"/>
                  </a:solidFill>
                  <a:effectLst/>
                  <a:uLnTx/>
                  <a:uFillTx/>
                  <a:latin typeface="Arial Nova Bold"/>
                  <a:ea typeface="Arial Nova Bold"/>
                  <a:cs typeface="Arial Nova Bold"/>
                  <a:sym typeface="Arial Nova Bold"/>
                </a:rPr>
                <a:t>Create Element Link </a:t>
              </a:r>
            </a:p>
          </p:txBody>
        </p:sp>
      </p:grpSp>
      <p:grpSp>
        <p:nvGrpSpPr>
          <p:cNvPr id="25" name="Group 25"/>
          <p:cNvGrpSpPr/>
          <p:nvPr/>
        </p:nvGrpSpPr>
        <p:grpSpPr>
          <a:xfrm>
            <a:off x="12889402" y="5380679"/>
            <a:ext cx="2674107" cy="1805302"/>
            <a:chOff x="0" y="0"/>
            <a:chExt cx="3565476" cy="2407069"/>
          </a:xfrm>
        </p:grpSpPr>
        <p:sp>
          <p:nvSpPr>
            <p:cNvPr id="26" name="Freeform 26"/>
            <p:cNvSpPr/>
            <p:nvPr/>
          </p:nvSpPr>
          <p:spPr>
            <a:xfrm>
              <a:off x="0" y="0"/>
              <a:ext cx="3565476" cy="2407069"/>
            </a:xfrm>
            <a:custGeom>
              <a:avLst/>
              <a:gdLst/>
              <a:ahLst/>
              <a:cxnLst/>
              <a:rect l="l" t="t" r="r" b="b"/>
              <a:pathLst>
                <a:path w="3565476" h="2407069">
                  <a:moveTo>
                    <a:pt x="0" y="0"/>
                  </a:moveTo>
                  <a:lnTo>
                    <a:pt x="3565476" y="0"/>
                  </a:lnTo>
                  <a:lnTo>
                    <a:pt x="3565476" y="2407069"/>
                  </a:lnTo>
                  <a:lnTo>
                    <a:pt x="0" y="2407069"/>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27"/>
            <p:cNvSpPr txBox="1"/>
            <p:nvPr/>
          </p:nvSpPr>
          <p:spPr>
            <a:xfrm>
              <a:off x="0" y="-66675"/>
              <a:ext cx="3565476" cy="2473744"/>
            </a:xfrm>
            <a:prstGeom prst="rect">
              <a:avLst/>
            </a:prstGeom>
          </p:spPr>
          <p:txBody>
            <a:bodyPr lIns="0" tIns="0" rIns="0" bIns="0" rtlCol="0" anchor="t"/>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1" i="0" u="none" strike="noStrike" kern="1200" cap="none" spc="0" normalizeH="0" baseline="0" noProof="0">
                  <a:ln>
                    <a:noFill/>
                  </a:ln>
                  <a:solidFill>
                    <a:srgbClr val="000000"/>
                  </a:solidFill>
                  <a:effectLst/>
                  <a:uLnTx/>
                  <a:uFillTx/>
                  <a:latin typeface="Canva Sans Bold"/>
                  <a:ea typeface="Canva Sans Bold"/>
                  <a:cs typeface="Canva Sans Bold"/>
                  <a:sym typeface="Canva Sans Bold"/>
                </a:rPr>
                <a:t>5- Define Payment Method</a:t>
              </a:r>
            </a:p>
          </p:txBody>
        </p:sp>
      </p:grpSp>
      <p:grpSp>
        <p:nvGrpSpPr>
          <p:cNvPr id="28" name="Group 28"/>
          <p:cNvGrpSpPr/>
          <p:nvPr/>
        </p:nvGrpSpPr>
        <p:grpSpPr>
          <a:xfrm>
            <a:off x="6954064" y="5458210"/>
            <a:ext cx="2014563" cy="1866473"/>
            <a:chOff x="0" y="0"/>
            <a:chExt cx="2686084" cy="2488631"/>
          </a:xfrm>
        </p:grpSpPr>
        <p:sp>
          <p:nvSpPr>
            <p:cNvPr id="29" name="Freeform 29"/>
            <p:cNvSpPr/>
            <p:nvPr/>
          </p:nvSpPr>
          <p:spPr>
            <a:xfrm>
              <a:off x="0" y="0"/>
              <a:ext cx="2686084" cy="2488631"/>
            </a:xfrm>
            <a:custGeom>
              <a:avLst/>
              <a:gdLst/>
              <a:ahLst/>
              <a:cxnLst/>
              <a:rect l="l" t="t" r="r" b="b"/>
              <a:pathLst>
                <a:path w="2686084" h="2488631">
                  <a:moveTo>
                    <a:pt x="0" y="0"/>
                  </a:moveTo>
                  <a:lnTo>
                    <a:pt x="2686084" y="0"/>
                  </a:lnTo>
                  <a:lnTo>
                    <a:pt x="2686084" y="2488631"/>
                  </a:lnTo>
                  <a:lnTo>
                    <a:pt x="0" y="2488631"/>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TextBox 30"/>
            <p:cNvSpPr txBox="1"/>
            <p:nvPr/>
          </p:nvSpPr>
          <p:spPr>
            <a:xfrm>
              <a:off x="0" y="-104775"/>
              <a:ext cx="2686084" cy="2593406"/>
            </a:xfrm>
            <a:prstGeom prst="rect">
              <a:avLst/>
            </a:prstGeom>
          </p:spPr>
          <p:txBody>
            <a:bodyPr lIns="0" tIns="0" rIns="0" bIns="0" rtlCol="0" anchor="t"/>
            <a:lstStyle/>
            <a:p>
              <a:pPr marL="0" marR="0" lvl="0" indent="0" algn="ctr" defTabSz="914400" rtl="0" eaLnBrk="1" fontAlgn="auto" latinLnBrk="0" hangingPunct="1">
                <a:lnSpc>
                  <a:spcPts val="4957"/>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Arial Nova Bold"/>
                  <a:ea typeface="Arial Nova Bold"/>
                  <a:cs typeface="Arial Nova Bold"/>
                  <a:sym typeface="Arial Nova Bold"/>
                </a:rPr>
                <a:t>3- Create Element set </a:t>
              </a:r>
            </a:p>
          </p:txBody>
        </p:sp>
      </p:grpSp>
      <p:sp>
        <p:nvSpPr>
          <p:cNvPr id="31" name="Freeform 31"/>
          <p:cNvSpPr/>
          <p:nvPr/>
        </p:nvSpPr>
        <p:spPr>
          <a:xfrm>
            <a:off x="9539619" y="6269638"/>
            <a:ext cx="3307526" cy="1832686"/>
          </a:xfrm>
          <a:custGeom>
            <a:avLst/>
            <a:gdLst/>
            <a:ahLst/>
            <a:cxnLst/>
            <a:rect l="l" t="t" r="r" b="b"/>
            <a:pathLst>
              <a:path w="3307526" h="1832686">
                <a:moveTo>
                  <a:pt x="0" y="0"/>
                </a:moveTo>
                <a:lnTo>
                  <a:pt x="3307526" y="0"/>
                </a:lnTo>
                <a:lnTo>
                  <a:pt x="3307526" y="1832686"/>
                </a:lnTo>
                <a:lnTo>
                  <a:pt x="0" y="1832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2" name="Group 32"/>
          <p:cNvGrpSpPr/>
          <p:nvPr/>
        </p:nvGrpSpPr>
        <p:grpSpPr>
          <a:xfrm>
            <a:off x="10060560" y="5489270"/>
            <a:ext cx="2327986" cy="1215461"/>
            <a:chOff x="0" y="0"/>
            <a:chExt cx="3103981" cy="1620615"/>
          </a:xfrm>
        </p:grpSpPr>
        <p:sp>
          <p:nvSpPr>
            <p:cNvPr id="33" name="Freeform 33"/>
            <p:cNvSpPr/>
            <p:nvPr/>
          </p:nvSpPr>
          <p:spPr>
            <a:xfrm>
              <a:off x="0" y="0"/>
              <a:ext cx="3103981" cy="1620615"/>
            </a:xfrm>
            <a:custGeom>
              <a:avLst/>
              <a:gdLst/>
              <a:ahLst/>
              <a:cxnLst/>
              <a:rect l="l" t="t" r="r" b="b"/>
              <a:pathLst>
                <a:path w="3103981" h="1620615">
                  <a:moveTo>
                    <a:pt x="0" y="0"/>
                  </a:moveTo>
                  <a:lnTo>
                    <a:pt x="3103981" y="0"/>
                  </a:lnTo>
                  <a:lnTo>
                    <a:pt x="3103981" y="1620615"/>
                  </a:lnTo>
                  <a:lnTo>
                    <a:pt x="0" y="1620615"/>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TextBox 34"/>
            <p:cNvSpPr txBox="1"/>
            <p:nvPr/>
          </p:nvSpPr>
          <p:spPr>
            <a:xfrm>
              <a:off x="0" y="-57150"/>
              <a:ext cx="3103981" cy="1677765"/>
            </a:xfrm>
            <a:prstGeom prst="rect">
              <a:avLst/>
            </a:prstGeom>
          </p:spPr>
          <p:txBody>
            <a:bodyPr lIns="0" tIns="0" rIns="0" bIns="0" rtlCol="0" anchor="t"/>
            <a:lstStyle/>
            <a:p>
              <a:pPr marL="0" marR="0" lvl="0" indent="0" algn="ctr" defTabSz="914400" rtl="0" eaLnBrk="1" fontAlgn="auto" latinLnBrk="0" hangingPunct="1">
                <a:lnSpc>
                  <a:spcPts val="4898"/>
                </a:lnSpc>
                <a:spcBef>
                  <a:spcPts val="0"/>
                </a:spcBef>
                <a:spcAft>
                  <a:spcPts val="0"/>
                </a:spcAft>
                <a:buClrTx/>
                <a:buSzTx/>
                <a:buFontTx/>
                <a:buNone/>
                <a:tabLst/>
                <a:defRPr/>
              </a:pPr>
              <a:r>
                <a:rPr kumimoji="0" lang="en-US" sz="3499" b="1" i="0" u="none" strike="noStrike" kern="1200" cap="none" spc="0" normalizeH="0" baseline="0" noProof="0">
                  <a:ln>
                    <a:noFill/>
                  </a:ln>
                  <a:solidFill>
                    <a:srgbClr val="000000"/>
                  </a:solidFill>
                  <a:effectLst/>
                  <a:uLnTx/>
                  <a:uFillTx/>
                  <a:latin typeface="Canva Sans Bold"/>
                  <a:ea typeface="Canva Sans Bold"/>
                  <a:cs typeface="Canva Sans Bold"/>
                  <a:sym typeface="Canva Sans Bold"/>
                </a:rPr>
                <a:t>4- Payroll Calendar</a:t>
              </a:r>
            </a:p>
          </p:txBody>
        </p:sp>
      </p:grpSp>
      <p:grpSp>
        <p:nvGrpSpPr>
          <p:cNvPr id="35" name="Group 35"/>
          <p:cNvGrpSpPr/>
          <p:nvPr/>
        </p:nvGrpSpPr>
        <p:grpSpPr>
          <a:xfrm>
            <a:off x="399688" y="1287899"/>
            <a:ext cx="16406650" cy="2523768"/>
            <a:chOff x="0" y="0"/>
            <a:chExt cx="21875533" cy="3365024"/>
          </a:xfrm>
        </p:grpSpPr>
        <p:sp>
          <p:nvSpPr>
            <p:cNvPr id="36" name="Freeform 36"/>
            <p:cNvSpPr/>
            <p:nvPr/>
          </p:nvSpPr>
          <p:spPr>
            <a:xfrm>
              <a:off x="0" y="0"/>
              <a:ext cx="21875533" cy="3365024"/>
            </a:xfrm>
            <a:custGeom>
              <a:avLst/>
              <a:gdLst/>
              <a:ahLst/>
              <a:cxnLst/>
              <a:rect l="l" t="t" r="r" b="b"/>
              <a:pathLst>
                <a:path w="21875533" h="3365024">
                  <a:moveTo>
                    <a:pt x="0" y="0"/>
                  </a:moveTo>
                  <a:lnTo>
                    <a:pt x="21875533" y="0"/>
                  </a:lnTo>
                  <a:lnTo>
                    <a:pt x="21875533" y="3365024"/>
                  </a:lnTo>
                  <a:lnTo>
                    <a:pt x="0" y="3365024"/>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TextBox 37"/>
            <p:cNvSpPr txBox="1"/>
            <p:nvPr/>
          </p:nvSpPr>
          <p:spPr>
            <a:xfrm>
              <a:off x="0" y="-57150"/>
              <a:ext cx="21875533" cy="3422174"/>
            </a:xfrm>
            <a:prstGeom prst="rect">
              <a:avLst/>
            </a:prstGeom>
          </p:spPr>
          <p:txBody>
            <a:bodyPr lIns="0" tIns="0" rIns="0" bIns="0" rtlCol="0" anchor="t"/>
            <a:lstStyle/>
            <a:p>
              <a:pPr marL="0" marR="0" lvl="0" indent="0" algn="l"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MS)"/>
                  <a:ea typeface="Calibri (MS)"/>
                  <a:cs typeface="Calibri (MS)"/>
                  <a:sym typeface="Calibri (MS)"/>
                </a:rPr>
                <a:t>Payroll in Oracle </a:t>
              </a:r>
              <a:r>
                <a:rPr lang="en-US" sz="3200" dirty="0">
                  <a:solidFill>
                    <a:srgbClr val="FFFFFF"/>
                  </a:solidFill>
                  <a:latin typeface="Calibri (MS)"/>
                  <a:ea typeface="Calibri (MS)"/>
                  <a:cs typeface="Calibri (MS)"/>
                  <a:sym typeface="Calibri (MS)"/>
                </a:rPr>
                <a:t>ERP system</a:t>
              </a:r>
              <a:r>
                <a:rPr kumimoji="0" lang="en-US" sz="3200" b="0" i="0" u="none" strike="noStrike" kern="1200" cap="none" spc="0" normalizeH="0" baseline="0" noProof="0" dirty="0">
                  <a:ln>
                    <a:noFill/>
                  </a:ln>
                  <a:solidFill>
                    <a:srgbClr val="FFFFFF"/>
                  </a:solidFill>
                  <a:effectLst/>
                  <a:uLnTx/>
                  <a:uFillTx/>
                  <a:latin typeface="Calibri (MS)"/>
                  <a:ea typeface="Calibri (MS)"/>
                  <a:cs typeface="Calibri (MS)"/>
                  <a:sym typeface="Calibri (MS)"/>
                </a:rPr>
                <a:t> automates salary processing, ensuring accurate calculations for earnings, deductions, and taxes. It integrates with other HR modules to streamline payments and reduce manual work.</a:t>
              </a:r>
            </a:p>
            <a:p>
              <a:pPr marL="0" marR="0" lvl="0" indent="0" algn="l" defTabSz="914400" rtl="0" eaLnBrk="1" fontAlgn="auto" latinLnBrk="0" hangingPunct="1">
                <a:lnSpc>
                  <a:spcPts val="3719"/>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MS)"/>
                <a:ea typeface="Calibri (MS)"/>
                <a:cs typeface="Calibri (MS)"/>
                <a:sym typeface="Calibri (MS)"/>
              </a:endParaRPr>
            </a:p>
            <a:p>
              <a:pPr marL="0" marR="0" lvl="0" indent="0" algn="l"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MS)"/>
                  <a:ea typeface="Calibri (MS)"/>
                  <a:cs typeface="Calibri (MS)"/>
                  <a:sym typeface="Calibri (MS)"/>
                </a:rPr>
                <a:t>Here are the steps to create the company's payroll setup:</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408993" y="457153"/>
            <a:ext cx="17473723" cy="9363342"/>
            <a:chOff x="0" y="0"/>
            <a:chExt cx="4670292" cy="2301347"/>
          </a:xfrm>
        </p:grpSpPr>
        <p:sp>
          <p:nvSpPr>
            <p:cNvPr id="4" name="Freeform 4"/>
            <p:cNvSpPr/>
            <p:nvPr/>
          </p:nvSpPr>
          <p:spPr>
            <a:xfrm>
              <a:off x="0" y="0"/>
              <a:ext cx="4670292" cy="2301347"/>
            </a:xfrm>
            <a:custGeom>
              <a:avLst/>
              <a:gdLst/>
              <a:ahLst/>
              <a:cxnLst/>
              <a:rect l="l" t="t" r="r" b="b"/>
              <a:pathLst>
                <a:path w="4670292" h="2301347">
                  <a:moveTo>
                    <a:pt x="22266" y="0"/>
                  </a:moveTo>
                  <a:lnTo>
                    <a:pt x="4648026" y="0"/>
                  </a:lnTo>
                  <a:cubicBezTo>
                    <a:pt x="4660323" y="0"/>
                    <a:pt x="4670292" y="9969"/>
                    <a:pt x="4670292" y="22266"/>
                  </a:cubicBezTo>
                  <a:lnTo>
                    <a:pt x="4670292" y="2279081"/>
                  </a:lnTo>
                  <a:cubicBezTo>
                    <a:pt x="4670292" y="2284986"/>
                    <a:pt x="4667946" y="2290650"/>
                    <a:pt x="4663770" y="2294825"/>
                  </a:cubicBezTo>
                  <a:cubicBezTo>
                    <a:pt x="4659595" y="2299001"/>
                    <a:pt x="4653931" y="2301347"/>
                    <a:pt x="4648026" y="2301347"/>
                  </a:cubicBezTo>
                  <a:lnTo>
                    <a:pt x="22266" y="2301347"/>
                  </a:lnTo>
                  <a:cubicBezTo>
                    <a:pt x="9969" y="2301347"/>
                    <a:pt x="0" y="2291378"/>
                    <a:pt x="0" y="2279081"/>
                  </a:cubicBezTo>
                  <a:lnTo>
                    <a:pt x="0" y="22266"/>
                  </a:lnTo>
                  <a:cubicBezTo>
                    <a:pt x="0" y="9969"/>
                    <a:pt x="9969" y="0"/>
                    <a:pt x="22266"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4670292" cy="233944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52887" y="1488044"/>
            <a:ext cx="8559258" cy="6768270"/>
            <a:chOff x="0" y="0"/>
            <a:chExt cx="11412344" cy="9024360"/>
          </a:xfrm>
        </p:grpSpPr>
        <p:sp>
          <p:nvSpPr>
            <p:cNvPr id="7" name="Freeform 7"/>
            <p:cNvSpPr/>
            <p:nvPr/>
          </p:nvSpPr>
          <p:spPr>
            <a:xfrm>
              <a:off x="0" y="0"/>
              <a:ext cx="11412347" cy="9024366"/>
            </a:xfrm>
            <a:custGeom>
              <a:avLst/>
              <a:gdLst/>
              <a:ahLst/>
              <a:cxnLst/>
              <a:rect l="l" t="t" r="r" b="b"/>
              <a:pathLst>
                <a:path w="11412347" h="9024366">
                  <a:moveTo>
                    <a:pt x="0" y="0"/>
                  </a:moveTo>
                  <a:lnTo>
                    <a:pt x="11412347" y="0"/>
                  </a:lnTo>
                  <a:lnTo>
                    <a:pt x="11412347" y="9024366"/>
                  </a:lnTo>
                  <a:lnTo>
                    <a:pt x="0" y="9024366"/>
                  </a:lnTo>
                  <a:lnTo>
                    <a:pt x="0" y="0"/>
                  </a:lnTo>
                  <a:close/>
                </a:path>
              </a:pathLst>
            </a:custGeom>
            <a:blipFill>
              <a:blip r:embed="rId3"/>
              <a:stretch>
                <a:fillRect/>
              </a:stretch>
            </a:blipFill>
          </p:spPr>
          <p:txBody>
            <a:bodyPr/>
            <a:lstStyle/>
            <a:p>
              <a:endParaRPr lang="en-AE"/>
            </a:p>
          </p:txBody>
        </p:sp>
      </p:grpSp>
      <p:grpSp>
        <p:nvGrpSpPr>
          <p:cNvPr id="8" name="Group 8"/>
          <p:cNvGrpSpPr/>
          <p:nvPr/>
        </p:nvGrpSpPr>
        <p:grpSpPr>
          <a:xfrm>
            <a:off x="7566199" y="7837586"/>
            <a:ext cx="11201402" cy="1981431"/>
            <a:chOff x="0" y="0"/>
            <a:chExt cx="14935202" cy="2641908"/>
          </a:xfrm>
        </p:grpSpPr>
        <p:sp>
          <p:nvSpPr>
            <p:cNvPr id="9" name="Freeform 9"/>
            <p:cNvSpPr/>
            <p:nvPr/>
          </p:nvSpPr>
          <p:spPr>
            <a:xfrm>
              <a:off x="0" y="0"/>
              <a:ext cx="14935200" cy="1894285"/>
            </a:xfrm>
            <a:custGeom>
              <a:avLst/>
              <a:gdLst/>
              <a:ahLst/>
              <a:cxnLst/>
              <a:rect l="l" t="t" r="r" b="b"/>
              <a:pathLst>
                <a:path w="14935200" h="1894285">
                  <a:moveTo>
                    <a:pt x="0" y="0"/>
                  </a:moveTo>
                  <a:lnTo>
                    <a:pt x="14935200" y="0"/>
                  </a:lnTo>
                  <a:lnTo>
                    <a:pt x="14935200" y="1894285"/>
                  </a:lnTo>
                  <a:lnTo>
                    <a:pt x="0" y="1894285"/>
                  </a:lnTo>
                  <a:close/>
                </a:path>
              </a:pathLst>
            </a:custGeom>
            <a:solidFill>
              <a:srgbClr val="000000">
                <a:alpha val="0"/>
              </a:srgbClr>
            </a:solidFill>
          </p:spPr>
          <p:txBody>
            <a:bodyPr/>
            <a:lstStyle/>
            <a:p>
              <a:endParaRPr lang="en-AE"/>
            </a:p>
          </p:txBody>
        </p:sp>
        <p:sp>
          <p:nvSpPr>
            <p:cNvPr id="10" name="TextBox 10"/>
            <p:cNvSpPr txBox="1"/>
            <p:nvPr/>
          </p:nvSpPr>
          <p:spPr>
            <a:xfrm>
              <a:off x="517586" y="680948"/>
              <a:ext cx="14417616" cy="1960960"/>
            </a:xfrm>
            <a:prstGeom prst="rect">
              <a:avLst/>
            </a:prstGeom>
          </p:spPr>
          <p:txBody>
            <a:bodyPr lIns="0" tIns="0" rIns="0" bIns="0" rtlCol="0" anchor="t"/>
            <a:lstStyle/>
            <a:p>
              <a:pPr algn="l">
                <a:lnSpc>
                  <a:spcPts val="3358"/>
                </a:lnSpc>
              </a:pPr>
              <a:r>
                <a:rPr lang="en-US" sz="2799" dirty="0">
                  <a:solidFill>
                    <a:schemeClr val="bg1"/>
                  </a:solidFill>
                  <a:latin typeface="Calibri (MS)"/>
                  <a:ea typeface="Calibri (MS)"/>
                  <a:cs typeface="Calibri (MS)"/>
                  <a:sym typeface="Calibri (MS)"/>
                </a:rPr>
                <a:t>Element Name: Monthly Gross Salary </a:t>
              </a:r>
            </a:p>
            <a:p>
              <a:pPr algn="l">
                <a:lnSpc>
                  <a:spcPts val="3358"/>
                </a:lnSpc>
              </a:pPr>
              <a:r>
                <a:rPr lang="en-US" sz="2799" dirty="0">
                  <a:solidFill>
                    <a:schemeClr val="bg1"/>
                  </a:solidFill>
                  <a:latin typeface="Calibri (MS)"/>
                  <a:ea typeface="Calibri (MS)"/>
                  <a:cs typeface="Calibri (MS)"/>
                  <a:sym typeface="Calibri (MS)"/>
                </a:rPr>
                <a:t>Element Type: Earning refers to the process of adding monetary compensation to an employee's payroll.</a:t>
              </a:r>
            </a:p>
          </p:txBody>
        </p:sp>
      </p:grpSp>
      <p:grpSp>
        <p:nvGrpSpPr>
          <p:cNvPr id="11" name="Group 11"/>
          <p:cNvGrpSpPr/>
          <p:nvPr/>
        </p:nvGrpSpPr>
        <p:grpSpPr>
          <a:xfrm>
            <a:off x="9470724" y="1564005"/>
            <a:ext cx="8204743" cy="6630056"/>
            <a:chOff x="0" y="0"/>
            <a:chExt cx="10939657" cy="8840075"/>
          </a:xfrm>
        </p:grpSpPr>
        <p:sp>
          <p:nvSpPr>
            <p:cNvPr id="12" name="Freeform 12" descr="A screenshot of a computer  AI-generated content may be incorrect."/>
            <p:cNvSpPr/>
            <p:nvPr/>
          </p:nvSpPr>
          <p:spPr>
            <a:xfrm>
              <a:off x="0" y="0"/>
              <a:ext cx="10939653" cy="8840089"/>
            </a:xfrm>
            <a:custGeom>
              <a:avLst/>
              <a:gdLst/>
              <a:ahLst/>
              <a:cxnLst/>
              <a:rect l="l" t="t" r="r" b="b"/>
              <a:pathLst>
                <a:path w="10939653" h="8840089">
                  <a:moveTo>
                    <a:pt x="0" y="0"/>
                  </a:moveTo>
                  <a:lnTo>
                    <a:pt x="10939653" y="0"/>
                  </a:lnTo>
                  <a:lnTo>
                    <a:pt x="10939653" y="8840089"/>
                  </a:lnTo>
                  <a:lnTo>
                    <a:pt x="0" y="8840089"/>
                  </a:lnTo>
                  <a:lnTo>
                    <a:pt x="0" y="0"/>
                  </a:lnTo>
                  <a:close/>
                </a:path>
              </a:pathLst>
            </a:custGeom>
            <a:blipFill>
              <a:blip r:embed="rId4"/>
              <a:stretch>
                <a:fillRect l="-4424" r="-4424"/>
              </a:stretch>
            </a:blipFill>
          </p:spPr>
          <p:txBody>
            <a:bodyPr/>
            <a:lstStyle/>
            <a:p>
              <a:endParaRPr lang="en-AE"/>
            </a:p>
          </p:txBody>
        </p:sp>
      </p:grpSp>
      <p:grpSp>
        <p:nvGrpSpPr>
          <p:cNvPr id="13" name="Group 13"/>
          <p:cNvGrpSpPr/>
          <p:nvPr/>
        </p:nvGrpSpPr>
        <p:grpSpPr>
          <a:xfrm>
            <a:off x="457200" y="1028700"/>
            <a:ext cx="17417701" cy="535305"/>
            <a:chOff x="0" y="0"/>
            <a:chExt cx="23223601" cy="713741"/>
          </a:xfrm>
        </p:grpSpPr>
        <p:sp>
          <p:nvSpPr>
            <p:cNvPr id="14" name="Freeform 14"/>
            <p:cNvSpPr/>
            <p:nvPr/>
          </p:nvSpPr>
          <p:spPr>
            <a:xfrm>
              <a:off x="0" y="0"/>
              <a:ext cx="23223601" cy="713741"/>
            </a:xfrm>
            <a:custGeom>
              <a:avLst/>
              <a:gdLst/>
              <a:ahLst/>
              <a:cxnLst/>
              <a:rect l="l" t="t" r="r" b="b"/>
              <a:pathLst>
                <a:path w="23223601" h="713741">
                  <a:moveTo>
                    <a:pt x="0" y="0"/>
                  </a:moveTo>
                  <a:lnTo>
                    <a:pt x="23223601" y="0"/>
                  </a:lnTo>
                  <a:lnTo>
                    <a:pt x="23223601" y="713741"/>
                  </a:lnTo>
                  <a:lnTo>
                    <a:pt x="0" y="713741"/>
                  </a:lnTo>
                  <a:close/>
                </a:path>
              </a:pathLst>
            </a:custGeom>
            <a:solidFill>
              <a:srgbClr val="000000">
                <a:alpha val="0"/>
              </a:srgbClr>
            </a:solidFill>
          </p:spPr>
          <p:txBody>
            <a:bodyPr/>
            <a:lstStyle/>
            <a:p>
              <a:endParaRPr lang="en-AE"/>
            </a:p>
          </p:txBody>
        </p:sp>
        <p:sp>
          <p:nvSpPr>
            <p:cNvPr id="15" name="TextBox 15"/>
            <p:cNvSpPr txBox="1"/>
            <p:nvPr/>
          </p:nvSpPr>
          <p:spPr>
            <a:xfrm>
              <a:off x="0" y="-57150"/>
              <a:ext cx="23223601" cy="770891"/>
            </a:xfrm>
            <a:prstGeom prst="rect">
              <a:avLst/>
            </a:prstGeom>
          </p:spPr>
          <p:txBody>
            <a:bodyPr lIns="0" tIns="0" rIns="0" bIns="0" rtlCol="0" anchor="t"/>
            <a:lstStyle/>
            <a:p>
              <a:pPr algn="l">
                <a:lnSpc>
                  <a:spcPts val="3840"/>
                </a:lnSpc>
              </a:pPr>
              <a:r>
                <a:rPr lang="en-US" sz="3200" dirty="0">
                  <a:solidFill>
                    <a:schemeClr val="bg1"/>
                  </a:solidFill>
                  <a:latin typeface="Calibri (MS)"/>
                  <a:ea typeface="Calibri (MS)"/>
                  <a:cs typeface="Calibri (MS)"/>
                  <a:sym typeface="Calibri (MS)"/>
                </a:rPr>
                <a:t>Set up Payroll Elements such as Monthly Gross Salary, Monthly Tax , and Monthly Social Insurance. </a:t>
              </a:r>
            </a:p>
          </p:txBody>
        </p:sp>
      </p:grpSp>
      <p:grpSp>
        <p:nvGrpSpPr>
          <p:cNvPr id="16" name="Group 16"/>
          <p:cNvGrpSpPr/>
          <p:nvPr/>
        </p:nvGrpSpPr>
        <p:grpSpPr>
          <a:xfrm>
            <a:off x="457200" y="380410"/>
            <a:ext cx="17710694" cy="638765"/>
            <a:chOff x="0" y="0"/>
            <a:chExt cx="23614259" cy="851687"/>
          </a:xfrm>
        </p:grpSpPr>
        <p:sp>
          <p:nvSpPr>
            <p:cNvPr id="17" name="Freeform 17"/>
            <p:cNvSpPr/>
            <p:nvPr/>
          </p:nvSpPr>
          <p:spPr>
            <a:xfrm>
              <a:off x="0" y="0"/>
              <a:ext cx="23614259" cy="851687"/>
            </a:xfrm>
            <a:custGeom>
              <a:avLst/>
              <a:gdLst/>
              <a:ahLst/>
              <a:cxnLst/>
              <a:rect l="l" t="t" r="r" b="b"/>
              <a:pathLst>
                <a:path w="23614259" h="851687">
                  <a:moveTo>
                    <a:pt x="0" y="0"/>
                  </a:moveTo>
                  <a:lnTo>
                    <a:pt x="23614259" y="0"/>
                  </a:lnTo>
                  <a:lnTo>
                    <a:pt x="23614259" y="851687"/>
                  </a:lnTo>
                  <a:lnTo>
                    <a:pt x="0" y="851687"/>
                  </a:lnTo>
                  <a:close/>
                </a:path>
              </a:pathLst>
            </a:custGeom>
            <a:solidFill>
              <a:srgbClr val="000000">
                <a:alpha val="0"/>
              </a:srgbClr>
            </a:solidFill>
          </p:spPr>
          <p:txBody>
            <a:bodyPr/>
            <a:lstStyle/>
            <a:p>
              <a:endParaRPr lang="en-AE"/>
            </a:p>
          </p:txBody>
        </p:sp>
        <p:sp>
          <p:nvSpPr>
            <p:cNvPr id="18" name="TextBox 18"/>
            <p:cNvSpPr txBox="1"/>
            <p:nvPr/>
          </p:nvSpPr>
          <p:spPr>
            <a:xfrm>
              <a:off x="0" y="0"/>
              <a:ext cx="23614259" cy="851687"/>
            </a:xfrm>
            <a:prstGeom prst="rect">
              <a:avLst/>
            </a:prstGeom>
          </p:spPr>
          <p:txBody>
            <a:bodyPr lIns="0" tIns="0" rIns="0" bIns="0" rtlCol="0" anchor="t"/>
            <a:lstStyle/>
            <a:p>
              <a:pPr algn="l">
                <a:lnSpc>
                  <a:spcPts val="5180"/>
                </a:lnSpc>
              </a:pPr>
              <a:r>
                <a:rPr lang="en-US" sz="4300" b="1" dirty="0">
                  <a:solidFill>
                    <a:schemeClr val="bg1"/>
                  </a:solidFill>
                  <a:latin typeface="Arial Nova Bold"/>
                  <a:ea typeface="Arial Nova Bold"/>
                  <a:cs typeface="Arial Nova Bold"/>
                  <a:sym typeface="Arial Nova Bold"/>
                </a:rPr>
                <a:t>1- Create Payroll Elements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683644" y="2236398"/>
            <a:ext cx="16762156" cy="7591107"/>
            <a:chOff x="0" y="0"/>
            <a:chExt cx="3977369" cy="1999304"/>
          </a:xfrm>
        </p:grpSpPr>
        <p:sp>
          <p:nvSpPr>
            <p:cNvPr id="4" name="Freeform 4"/>
            <p:cNvSpPr/>
            <p:nvPr/>
          </p:nvSpPr>
          <p:spPr>
            <a:xfrm>
              <a:off x="0" y="0"/>
              <a:ext cx="3977369" cy="1999304"/>
            </a:xfrm>
            <a:custGeom>
              <a:avLst/>
              <a:gdLst/>
              <a:ahLst/>
              <a:cxnLst/>
              <a:rect l="l" t="t" r="r" b="b"/>
              <a:pathLst>
                <a:path w="3977369" h="1999304">
                  <a:moveTo>
                    <a:pt x="26145" y="0"/>
                  </a:moveTo>
                  <a:lnTo>
                    <a:pt x="3951224" y="0"/>
                  </a:lnTo>
                  <a:cubicBezTo>
                    <a:pt x="3965663" y="0"/>
                    <a:pt x="3977369" y="11706"/>
                    <a:pt x="3977369" y="26145"/>
                  </a:cubicBezTo>
                  <a:lnTo>
                    <a:pt x="3977369" y="1973158"/>
                  </a:lnTo>
                  <a:cubicBezTo>
                    <a:pt x="3977369" y="1987598"/>
                    <a:pt x="3965663" y="1999304"/>
                    <a:pt x="3951224" y="1999304"/>
                  </a:cubicBezTo>
                  <a:lnTo>
                    <a:pt x="26145" y="1999304"/>
                  </a:lnTo>
                  <a:cubicBezTo>
                    <a:pt x="11706" y="1999304"/>
                    <a:pt x="0" y="1987598"/>
                    <a:pt x="0" y="1973158"/>
                  </a:cubicBezTo>
                  <a:lnTo>
                    <a:pt x="0" y="26145"/>
                  </a:lnTo>
                  <a:cubicBezTo>
                    <a:pt x="0" y="11706"/>
                    <a:pt x="11706" y="0"/>
                    <a:pt x="26145" y="0"/>
                  </a:cubicBezTo>
                  <a:close/>
                </a:path>
              </a:pathLst>
            </a:custGeom>
            <a:solidFill>
              <a:srgbClr val="4B5564">
                <a:alpha val="80000"/>
              </a:srgbClr>
            </a:solidFill>
          </p:spPr>
          <p:txBody>
            <a:bodyPr/>
            <a:lstStyle/>
            <a:p>
              <a:endParaRPr lang="en-AE"/>
            </a:p>
          </p:txBody>
        </p:sp>
        <p:sp>
          <p:nvSpPr>
            <p:cNvPr id="5" name="TextBox 5"/>
            <p:cNvSpPr txBox="1"/>
            <p:nvPr/>
          </p:nvSpPr>
          <p:spPr>
            <a:xfrm>
              <a:off x="0" y="-38100"/>
              <a:ext cx="3977369" cy="20374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75449" y="190500"/>
            <a:ext cx="8042492" cy="5814839"/>
            <a:chOff x="0" y="0"/>
            <a:chExt cx="10723323" cy="7152640"/>
          </a:xfrm>
        </p:grpSpPr>
        <p:sp>
          <p:nvSpPr>
            <p:cNvPr id="7" name="Freeform 7" descr="A screenshot of a computer  AI-generated content may be incorrect."/>
            <p:cNvSpPr/>
            <p:nvPr/>
          </p:nvSpPr>
          <p:spPr>
            <a:xfrm>
              <a:off x="0" y="0"/>
              <a:ext cx="10723372" cy="7152640"/>
            </a:xfrm>
            <a:custGeom>
              <a:avLst/>
              <a:gdLst/>
              <a:ahLst/>
              <a:cxnLst/>
              <a:rect l="l" t="t" r="r" b="b"/>
              <a:pathLst>
                <a:path w="10723372" h="7152640">
                  <a:moveTo>
                    <a:pt x="0" y="0"/>
                  </a:moveTo>
                  <a:lnTo>
                    <a:pt x="10723372" y="0"/>
                  </a:lnTo>
                  <a:lnTo>
                    <a:pt x="10723372" y="7152640"/>
                  </a:lnTo>
                  <a:lnTo>
                    <a:pt x="0" y="7152640"/>
                  </a:lnTo>
                  <a:lnTo>
                    <a:pt x="0" y="0"/>
                  </a:lnTo>
                  <a:close/>
                </a:path>
              </a:pathLst>
            </a:custGeom>
            <a:blipFill>
              <a:blip r:embed="rId3"/>
              <a:stretch>
                <a:fillRect t="-6400" b="-6400"/>
              </a:stretch>
            </a:blipFill>
          </p:spPr>
          <p:txBody>
            <a:bodyPr/>
            <a:lstStyle/>
            <a:p>
              <a:endParaRPr lang="en-AE"/>
            </a:p>
          </p:txBody>
        </p:sp>
      </p:grpSp>
      <p:grpSp>
        <p:nvGrpSpPr>
          <p:cNvPr id="8" name="Group 8"/>
          <p:cNvGrpSpPr/>
          <p:nvPr/>
        </p:nvGrpSpPr>
        <p:grpSpPr>
          <a:xfrm>
            <a:off x="9059174" y="147368"/>
            <a:ext cx="8382000" cy="5814839"/>
            <a:chOff x="0" y="0"/>
            <a:chExt cx="11176000" cy="7049203"/>
          </a:xfrm>
        </p:grpSpPr>
        <p:sp>
          <p:nvSpPr>
            <p:cNvPr id="9" name="Freeform 9" descr="A screenshot of a computer  AI-generated content may be incorrect."/>
            <p:cNvSpPr/>
            <p:nvPr/>
          </p:nvSpPr>
          <p:spPr>
            <a:xfrm>
              <a:off x="0" y="0"/>
              <a:ext cx="11176000" cy="7049262"/>
            </a:xfrm>
            <a:custGeom>
              <a:avLst/>
              <a:gdLst/>
              <a:ahLst/>
              <a:cxnLst/>
              <a:rect l="l" t="t" r="r" b="b"/>
              <a:pathLst>
                <a:path w="11176000" h="7049262">
                  <a:moveTo>
                    <a:pt x="0" y="0"/>
                  </a:moveTo>
                  <a:lnTo>
                    <a:pt x="11176000" y="0"/>
                  </a:lnTo>
                  <a:lnTo>
                    <a:pt x="11176000" y="7049262"/>
                  </a:lnTo>
                  <a:lnTo>
                    <a:pt x="0" y="7049262"/>
                  </a:lnTo>
                  <a:lnTo>
                    <a:pt x="0" y="0"/>
                  </a:lnTo>
                  <a:close/>
                </a:path>
              </a:pathLst>
            </a:custGeom>
            <a:blipFill>
              <a:blip r:embed="rId4"/>
              <a:stretch>
                <a:fillRect t="-10559" b="-10558"/>
              </a:stretch>
            </a:blipFill>
          </p:spPr>
          <p:txBody>
            <a:bodyPr/>
            <a:lstStyle/>
            <a:p>
              <a:endParaRPr lang="en-AE"/>
            </a:p>
          </p:txBody>
        </p:sp>
      </p:grpSp>
      <p:grpSp>
        <p:nvGrpSpPr>
          <p:cNvPr id="10" name="Group 10"/>
          <p:cNvGrpSpPr/>
          <p:nvPr/>
        </p:nvGrpSpPr>
        <p:grpSpPr>
          <a:xfrm>
            <a:off x="1807234" y="6084660"/>
            <a:ext cx="6551273" cy="2072077"/>
            <a:chOff x="0" y="-1648184"/>
            <a:chExt cx="8735031" cy="2762768"/>
          </a:xfrm>
        </p:grpSpPr>
        <p:sp>
          <p:nvSpPr>
            <p:cNvPr id="11" name="Freeform 11"/>
            <p:cNvSpPr/>
            <p:nvPr/>
          </p:nvSpPr>
          <p:spPr>
            <a:xfrm>
              <a:off x="0" y="0"/>
              <a:ext cx="8447484" cy="1114584"/>
            </a:xfrm>
            <a:custGeom>
              <a:avLst/>
              <a:gdLst/>
              <a:ahLst/>
              <a:cxnLst/>
              <a:rect l="l" t="t" r="r" b="b"/>
              <a:pathLst>
                <a:path w="8447484" h="1114584">
                  <a:moveTo>
                    <a:pt x="0" y="0"/>
                  </a:moveTo>
                  <a:lnTo>
                    <a:pt x="8447484" y="0"/>
                  </a:lnTo>
                  <a:lnTo>
                    <a:pt x="8447484" y="1114584"/>
                  </a:lnTo>
                  <a:lnTo>
                    <a:pt x="0" y="1114584"/>
                  </a:lnTo>
                  <a:close/>
                </a:path>
              </a:pathLst>
            </a:custGeom>
            <a:solidFill>
              <a:srgbClr val="000000">
                <a:alpha val="0"/>
              </a:srgbClr>
            </a:solidFill>
          </p:spPr>
          <p:txBody>
            <a:bodyPr/>
            <a:lstStyle/>
            <a:p>
              <a:endParaRPr lang="en-AE"/>
            </a:p>
          </p:txBody>
        </p:sp>
        <p:sp>
          <p:nvSpPr>
            <p:cNvPr id="12" name="TextBox 12"/>
            <p:cNvSpPr txBox="1"/>
            <p:nvPr/>
          </p:nvSpPr>
          <p:spPr>
            <a:xfrm>
              <a:off x="287547" y="-1648184"/>
              <a:ext cx="8447484" cy="1181259"/>
            </a:xfrm>
            <a:prstGeom prst="rect">
              <a:avLst/>
            </a:prstGeom>
          </p:spPr>
          <p:txBody>
            <a:bodyPr lIns="0" tIns="0" rIns="0" bIns="0" rtlCol="0" anchor="t"/>
            <a:lstStyle/>
            <a:p>
              <a:pPr algn="l">
                <a:lnSpc>
                  <a:spcPts val="3358"/>
                </a:lnSpc>
              </a:pPr>
              <a:r>
                <a:rPr lang="en-US" sz="2799" dirty="0">
                  <a:solidFill>
                    <a:schemeClr val="bg1"/>
                  </a:solidFill>
                  <a:latin typeface="Calibri (MS)"/>
                  <a:ea typeface="Calibri (MS)"/>
                  <a:cs typeface="Calibri (MS)"/>
                  <a:sym typeface="Calibri (MS)"/>
                </a:rPr>
                <a:t>Element Name: Monthly Tax</a:t>
              </a:r>
            </a:p>
            <a:p>
              <a:pPr algn="l">
                <a:lnSpc>
                  <a:spcPts val="3358"/>
                </a:lnSpc>
              </a:pPr>
              <a:endParaRPr lang="en-US" sz="2799" dirty="0">
                <a:solidFill>
                  <a:srgbClr val="000000"/>
                </a:solidFill>
                <a:latin typeface="Calibri (MS)"/>
                <a:ea typeface="Calibri (MS)"/>
                <a:cs typeface="Calibri (MS)"/>
                <a:sym typeface="Calibri (MS)"/>
              </a:endParaRPr>
            </a:p>
          </p:txBody>
        </p:sp>
      </p:grpSp>
      <p:grpSp>
        <p:nvGrpSpPr>
          <p:cNvPr id="13" name="Group 13"/>
          <p:cNvGrpSpPr/>
          <p:nvPr/>
        </p:nvGrpSpPr>
        <p:grpSpPr>
          <a:xfrm>
            <a:off x="9923253" y="6041528"/>
            <a:ext cx="11783683" cy="1040266"/>
            <a:chOff x="-776377" y="-641769"/>
            <a:chExt cx="15711577" cy="1387021"/>
          </a:xfrm>
        </p:grpSpPr>
        <p:sp>
          <p:nvSpPr>
            <p:cNvPr id="14" name="Freeform 14"/>
            <p:cNvSpPr/>
            <p:nvPr/>
          </p:nvSpPr>
          <p:spPr>
            <a:xfrm>
              <a:off x="0" y="0"/>
              <a:ext cx="14935200" cy="745252"/>
            </a:xfrm>
            <a:custGeom>
              <a:avLst/>
              <a:gdLst/>
              <a:ahLst/>
              <a:cxnLst/>
              <a:rect l="l" t="t" r="r" b="b"/>
              <a:pathLst>
                <a:path w="14935200" h="745252">
                  <a:moveTo>
                    <a:pt x="0" y="0"/>
                  </a:moveTo>
                  <a:lnTo>
                    <a:pt x="14935200" y="0"/>
                  </a:lnTo>
                  <a:lnTo>
                    <a:pt x="14935200" y="745252"/>
                  </a:lnTo>
                  <a:lnTo>
                    <a:pt x="0" y="745252"/>
                  </a:lnTo>
                  <a:close/>
                </a:path>
              </a:pathLst>
            </a:custGeom>
            <a:solidFill>
              <a:srgbClr val="000000">
                <a:alpha val="0"/>
              </a:srgbClr>
            </a:solidFill>
          </p:spPr>
          <p:txBody>
            <a:bodyPr/>
            <a:lstStyle/>
            <a:p>
              <a:endParaRPr lang="en-AE"/>
            </a:p>
          </p:txBody>
        </p:sp>
        <p:sp>
          <p:nvSpPr>
            <p:cNvPr id="15" name="TextBox 15"/>
            <p:cNvSpPr txBox="1"/>
            <p:nvPr/>
          </p:nvSpPr>
          <p:spPr>
            <a:xfrm>
              <a:off x="-776377" y="-641769"/>
              <a:ext cx="15078973" cy="1041964"/>
            </a:xfrm>
            <a:prstGeom prst="rect">
              <a:avLst/>
            </a:prstGeom>
          </p:spPr>
          <p:txBody>
            <a:bodyPr lIns="0" tIns="0" rIns="0" bIns="0" rtlCol="0" anchor="t"/>
            <a:lstStyle/>
            <a:p>
              <a:pPr algn="l">
                <a:lnSpc>
                  <a:spcPts val="3358"/>
                </a:lnSpc>
              </a:pPr>
              <a:r>
                <a:rPr lang="en-US" sz="2799" dirty="0">
                  <a:solidFill>
                    <a:schemeClr val="bg1"/>
                  </a:solidFill>
                  <a:latin typeface="Calibri (MS)"/>
                  <a:ea typeface="Calibri (MS)"/>
                  <a:cs typeface="Calibri (MS)"/>
                  <a:sym typeface="Calibri (MS)"/>
                </a:rPr>
                <a:t>Element Name: Monthly Social Insurance</a:t>
              </a:r>
            </a:p>
          </p:txBody>
        </p:sp>
      </p:grpSp>
      <p:grpSp>
        <p:nvGrpSpPr>
          <p:cNvPr id="16" name="Group 16"/>
          <p:cNvGrpSpPr/>
          <p:nvPr/>
        </p:nvGrpSpPr>
        <p:grpSpPr>
          <a:xfrm>
            <a:off x="685800" y="6560365"/>
            <a:ext cx="17297400" cy="3798116"/>
            <a:chOff x="0" y="-843051"/>
            <a:chExt cx="23063200" cy="5064155"/>
          </a:xfrm>
        </p:grpSpPr>
        <p:sp>
          <p:nvSpPr>
            <p:cNvPr id="17" name="Freeform 17"/>
            <p:cNvSpPr/>
            <p:nvPr/>
          </p:nvSpPr>
          <p:spPr>
            <a:xfrm>
              <a:off x="0" y="3709357"/>
              <a:ext cx="23063200" cy="511747"/>
            </a:xfrm>
            <a:custGeom>
              <a:avLst/>
              <a:gdLst/>
              <a:ahLst/>
              <a:cxnLst/>
              <a:rect l="l" t="t" r="r" b="b"/>
              <a:pathLst>
                <a:path w="23063200" h="4192349">
                  <a:moveTo>
                    <a:pt x="0" y="0"/>
                  </a:moveTo>
                  <a:lnTo>
                    <a:pt x="23063200" y="0"/>
                  </a:lnTo>
                  <a:lnTo>
                    <a:pt x="23063200" y="4192349"/>
                  </a:lnTo>
                  <a:lnTo>
                    <a:pt x="0" y="4192349"/>
                  </a:lnTo>
                  <a:close/>
                </a:path>
              </a:pathLst>
            </a:custGeom>
            <a:solidFill>
              <a:srgbClr val="000000">
                <a:alpha val="0"/>
              </a:srgbClr>
            </a:solidFill>
          </p:spPr>
          <p:txBody>
            <a:bodyPr/>
            <a:lstStyle/>
            <a:p>
              <a:endParaRPr lang="en-AE"/>
            </a:p>
          </p:txBody>
        </p:sp>
        <p:sp>
          <p:nvSpPr>
            <p:cNvPr id="18" name="TextBox 18"/>
            <p:cNvSpPr txBox="1"/>
            <p:nvPr/>
          </p:nvSpPr>
          <p:spPr>
            <a:xfrm>
              <a:off x="488831" y="-843051"/>
              <a:ext cx="21855503" cy="4374043"/>
            </a:xfrm>
            <a:prstGeom prst="rect">
              <a:avLst/>
            </a:prstGeom>
          </p:spPr>
          <p:txBody>
            <a:bodyPr lIns="0" tIns="0" rIns="0" bIns="0" rtlCol="0" anchor="t"/>
            <a:lstStyle/>
            <a:p>
              <a:pPr algn="l">
                <a:lnSpc>
                  <a:spcPts val="3358"/>
                </a:lnSpc>
              </a:pPr>
              <a:r>
                <a:rPr lang="en-US" sz="2799" dirty="0">
                  <a:solidFill>
                    <a:schemeClr val="bg1"/>
                  </a:solidFill>
                  <a:latin typeface="Calibri (MS)"/>
                  <a:ea typeface="Calibri (MS)"/>
                  <a:cs typeface="Calibri (MS)"/>
                  <a:sym typeface="Calibri (MS)"/>
                </a:rPr>
                <a:t>Elements Type: Involuntary deduction refers to mandatory amounts withheld from an employee's salary, such as taxes and social insurance. </a:t>
              </a:r>
            </a:p>
            <a:p>
              <a:pPr algn="l">
                <a:lnSpc>
                  <a:spcPts val="3358"/>
                </a:lnSpc>
              </a:pPr>
              <a:endParaRPr lang="en-US" sz="2799" dirty="0">
                <a:solidFill>
                  <a:schemeClr val="bg1"/>
                </a:solidFill>
                <a:latin typeface="Calibri (MS)"/>
                <a:ea typeface="Calibri (MS)"/>
                <a:cs typeface="Calibri (MS)"/>
                <a:sym typeface="Calibri (MS)"/>
              </a:endParaRPr>
            </a:p>
            <a:p>
              <a:pPr algn="l">
                <a:lnSpc>
                  <a:spcPts val="3358"/>
                </a:lnSpc>
              </a:pPr>
              <a:r>
                <a:rPr lang="en-US" sz="2799" b="1" dirty="0">
                  <a:solidFill>
                    <a:schemeClr val="bg1"/>
                  </a:solidFill>
                  <a:latin typeface="Calibri (MS) Bold"/>
                  <a:ea typeface="Calibri (MS) Bold"/>
                  <a:cs typeface="Calibri (MS) Bold"/>
                  <a:sym typeface="Calibri (MS) Bold"/>
                </a:rPr>
                <a:t>These three elements </a:t>
              </a:r>
              <a:r>
                <a:rPr lang="en-US" sz="2799" dirty="0">
                  <a:solidFill>
                    <a:schemeClr val="bg1"/>
                  </a:solidFill>
                  <a:latin typeface="Calibri (MS)"/>
                  <a:ea typeface="Calibri (MS)"/>
                  <a:cs typeface="Calibri (MS)"/>
                  <a:sym typeface="Calibri (MS)"/>
                </a:rPr>
                <a:t>are standard, and recurring .</a:t>
              </a:r>
            </a:p>
            <a:p>
              <a:pPr algn="l">
                <a:lnSpc>
                  <a:spcPts val="3358"/>
                </a:lnSpc>
              </a:pPr>
              <a:endParaRPr lang="en-US" sz="2799" dirty="0">
                <a:solidFill>
                  <a:schemeClr val="bg1"/>
                </a:solidFill>
                <a:latin typeface="Calibri (MS)"/>
                <a:ea typeface="Calibri (MS)"/>
                <a:cs typeface="Calibri (MS)"/>
                <a:sym typeface="Calibri (MS)"/>
              </a:endParaRPr>
            </a:p>
            <a:p>
              <a:pPr algn="l">
                <a:lnSpc>
                  <a:spcPts val="3358"/>
                </a:lnSpc>
              </a:pPr>
              <a:r>
                <a:rPr lang="en-US" sz="2799" b="1" dirty="0">
                  <a:solidFill>
                    <a:schemeClr val="bg1"/>
                  </a:solidFill>
                  <a:latin typeface="Calibri (MS) Bold"/>
                  <a:ea typeface="Calibri (MS) Bold"/>
                  <a:cs typeface="Calibri (MS) Bold"/>
                  <a:sym typeface="Calibri (MS) Bold"/>
                </a:rPr>
                <a:t>Standard elements </a:t>
              </a:r>
              <a:r>
                <a:rPr lang="en-US" sz="2799" dirty="0">
                  <a:solidFill>
                    <a:schemeClr val="bg1"/>
                  </a:solidFill>
                  <a:latin typeface="Calibri (MS)"/>
                  <a:ea typeface="Calibri (MS)"/>
                  <a:cs typeface="Calibri (MS)"/>
                  <a:sym typeface="Calibri (MS)"/>
                </a:rPr>
                <a:t>apply to all employees</a:t>
              </a:r>
            </a:p>
            <a:p>
              <a:pPr algn="l">
                <a:lnSpc>
                  <a:spcPts val="3358"/>
                </a:lnSpc>
              </a:pPr>
              <a:r>
                <a:rPr lang="en-US" sz="2799" b="1" dirty="0">
                  <a:solidFill>
                    <a:schemeClr val="bg1"/>
                  </a:solidFill>
                  <a:latin typeface="Calibri (MS) Bold"/>
                  <a:ea typeface="Calibri (MS) Bold"/>
                  <a:cs typeface="Calibri (MS) Bold"/>
                  <a:sym typeface="Calibri (MS) Bold"/>
                </a:rPr>
                <a:t>Recurring elements </a:t>
              </a:r>
              <a:r>
                <a:rPr lang="en-US" sz="2799" dirty="0">
                  <a:solidFill>
                    <a:schemeClr val="bg1"/>
                  </a:solidFill>
                  <a:latin typeface="Calibri (MS)"/>
                  <a:ea typeface="Calibri (MS)"/>
                  <a:cs typeface="Calibri (MS)"/>
                  <a:sym typeface="Calibri (MS)"/>
                </a:rPr>
                <a:t>are automatically repeated without the need for manual entry each time.</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AE"/>
          </a:p>
        </p:txBody>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AE"/>
          </a:p>
        </p:txBody>
      </p:sp>
      <p:sp>
        <p:nvSpPr>
          <p:cNvPr id="4" name="Freeform 4"/>
          <p:cNvSpPr/>
          <p:nvPr/>
        </p:nvSpPr>
        <p:spPr>
          <a:xfrm>
            <a:off x="0" y="-7939"/>
            <a:ext cx="13726420" cy="10294939"/>
          </a:xfrm>
          <a:custGeom>
            <a:avLst/>
            <a:gdLst/>
            <a:ahLst/>
            <a:cxnLst/>
            <a:rect l="l" t="t" r="r" b="b"/>
            <a:pathLst>
              <a:path w="13726420" h="10294939">
                <a:moveTo>
                  <a:pt x="0" y="0"/>
                </a:moveTo>
                <a:lnTo>
                  <a:pt x="13726420" y="0"/>
                </a:lnTo>
                <a:lnTo>
                  <a:pt x="13726420" y="10294939"/>
                </a:lnTo>
                <a:lnTo>
                  <a:pt x="0" y="10294939"/>
                </a:lnTo>
                <a:lnTo>
                  <a:pt x="0" y="0"/>
                </a:lnTo>
                <a:close/>
              </a:path>
            </a:pathLst>
          </a:custGeom>
          <a:blipFill>
            <a:blip r:embed="rId4"/>
            <a:stretch>
              <a:fillRect l="-24241" t="-12119" b="-12119"/>
            </a:stretch>
          </a:blipFill>
        </p:spPr>
        <p:txBody>
          <a:bodyPr/>
          <a:lstStyle/>
          <a:p>
            <a:endParaRPr lang="en-AE"/>
          </a:p>
        </p:txBody>
      </p:sp>
      <p:sp>
        <p:nvSpPr>
          <p:cNvPr id="5" name="Freeform 5"/>
          <p:cNvSpPr/>
          <p:nvPr/>
        </p:nvSpPr>
        <p:spPr>
          <a:xfrm>
            <a:off x="0" y="542715"/>
            <a:ext cx="15978881" cy="8983442"/>
          </a:xfrm>
          <a:custGeom>
            <a:avLst/>
            <a:gdLst/>
            <a:ahLst/>
            <a:cxnLst/>
            <a:rect l="l" t="t" r="r" b="b"/>
            <a:pathLst>
              <a:path w="15978881" h="8983442">
                <a:moveTo>
                  <a:pt x="0" y="0"/>
                </a:moveTo>
                <a:lnTo>
                  <a:pt x="15978881" y="0"/>
                </a:lnTo>
                <a:lnTo>
                  <a:pt x="15978881" y="8983442"/>
                </a:lnTo>
                <a:lnTo>
                  <a:pt x="0" y="89834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6" name="TextBox 6"/>
          <p:cNvSpPr txBox="1"/>
          <p:nvPr/>
        </p:nvSpPr>
        <p:spPr>
          <a:xfrm>
            <a:off x="513685" y="390315"/>
            <a:ext cx="12193152" cy="1327966"/>
          </a:xfrm>
          <a:prstGeom prst="rect">
            <a:avLst/>
          </a:prstGeom>
        </p:spPr>
        <p:txBody>
          <a:bodyPr lIns="0" tIns="0" rIns="0" bIns="0" rtlCol="0" anchor="t">
            <a:spAutoFit/>
          </a:bodyPr>
          <a:lstStyle/>
          <a:p>
            <a:pPr marL="0" lvl="0" indent="0" algn="l">
              <a:lnSpc>
                <a:spcPts val="10805"/>
              </a:lnSpc>
              <a:spcBef>
                <a:spcPct val="0"/>
              </a:spcBef>
            </a:pPr>
            <a:r>
              <a:rPr lang="en-US" sz="7717" spc="501">
                <a:solidFill>
                  <a:srgbClr val="7D8E8F"/>
                </a:solidFill>
                <a:latin typeface="Alata"/>
                <a:ea typeface="Alata"/>
                <a:cs typeface="Alata"/>
                <a:sym typeface="Alata"/>
              </a:rPr>
              <a:t>Introduction</a:t>
            </a:r>
          </a:p>
        </p:txBody>
      </p:sp>
      <p:sp>
        <p:nvSpPr>
          <p:cNvPr id="7" name="Freeform 7"/>
          <p:cNvSpPr/>
          <p:nvPr/>
        </p:nvSpPr>
        <p:spPr>
          <a:xfrm>
            <a:off x="7812739" y="2942844"/>
            <a:ext cx="5364505" cy="5717703"/>
          </a:xfrm>
          <a:custGeom>
            <a:avLst/>
            <a:gdLst/>
            <a:ahLst/>
            <a:cxnLst/>
            <a:rect l="l" t="t" r="r" b="b"/>
            <a:pathLst>
              <a:path w="5364505" h="5717703">
                <a:moveTo>
                  <a:pt x="0" y="0"/>
                </a:moveTo>
                <a:lnTo>
                  <a:pt x="5364505" y="0"/>
                </a:lnTo>
                <a:lnTo>
                  <a:pt x="5364505" y="5717703"/>
                </a:lnTo>
                <a:lnTo>
                  <a:pt x="0" y="5717703"/>
                </a:lnTo>
                <a:lnTo>
                  <a:pt x="0" y="0"/>
                </a:lnTo>
                <a:close/>
              </a:path>
            </a:pathLst>
          </a:custGeom>
          <a:blipFill>
            <a:blip r:embed="rId2">
              <a:alphaModFix amt="9999"/>
              <a:extLst>
                <a:ext uri="{96DAC541-7B7A-43D3-8B79-37D633B846F1}">
                  <asvg:svgBlip xmlns:asvg="http://schemas.microsoft.com/office/drawing/2016/SVG/main" r:embed="rId3"/>
                </a:ext>
              </a:extLst>
            </a:blip>
            <a:stretch>
              <a:fillRect r="-61565" b="-49879"/>
            </a:stretch>
          </a:blipFill>
          <a:ln cap="sq">
            <a:noFill/>
            <a:prstDash val="solid"/>
            <a:miter/>
          </a:ln>
        </p:spPr>
        <p:txBody>
          <a:bodyPr/>
          <a:lstStyle/>
          <a:p>
            <a:endParaRPr lang="en-AE"/>
          </a:p>
        </p:txBody>
      </p:sp>
      <p:sp>
        <p:nvSpPr>
          <p:cNvPr id="8" name="TextBox 8"/>
          <p:cNvSpPr txBox="1"/>
          <p:nvPr/>
        </p:nvSpPr>
        <p:spPr>
          <a:xfrm>
            <a:off x="386203" y="1448010"/>
            <a:ext cx="16025045" cy="8368194"/>
          </a:xfrm>
          <a:prstGeom prst="rect">
            <a:avLst/>
          </a:prstGeom>
        </p:spPr>
        <p:txBody>
          <a:bodyPr lIns="0" tIns="0" rIns="0" bIns="0" rtlCol="0" anchor="t">
            <a:spAutoFit/>
          </a:bodyPr>
          <a:lstStyle/>
          <a:p>
            <a:pPr algn="l">
              <a:lnSpc>
                <a:spcPts val="3910"/>
              </a:lnSpc>
            </a:pPr>
            <a:endParaRPr/>
          </a:p>
          <a:p>
            <a:pPr algn="l">
              <a:lnSpc>
                <a:spcPts val="4470"/>
              </a:lnSpc>
            </a:pPr>
            <a:r>
              <a:rPr lang="en-US" sz="3193" b="1" spc="226">
                <a:solidFill>
                  <a:srgbClr val="1F616E"/>
                </a:solidFill>
                <a:latin typeface="Glacial Indifference Bold"/>
                <a:ea typeface="Glacial Indifference Bold"/>
                <a:cs typeface="Glacial Indifference Bold"/>
                <a:sym typeface="Glacial Indifference Bold"/>
              </a:rPr>
              <a:t>We</a:t>
            </a:r>
            <a:r>
              <a:rPr lang="en-US" sz="3193" spc="226">
                <a:solidFill>
                  <a:srgbClr val="1F616E"/>
                </a:solidFill>
                <a:latin typeface="Glacial Indifference"/>
                <a:ea typeface="Glacial Indifference"/>
                <a:cs typeface="Glacial Indifference"/>
                <a:sym typeface="Glacial Indifference"/>
              </a:rPr>
              <a:t> </a:t>
            </a:r>
            <a:r>
              <a:rPr lang="en-US" sz="3193" spc="226">
                <a:solidFill>
                  <a:srgbClr val="FFFFFF"/>
                </a:solidFill>
                <a:latin typeface="Glacial Indifference"/>
                <a:ea typeface="Glacial Indifference"/>
                <a:cs typeface="Glacial Indifference"/>
                <a:sym typeface="Glacial Indifference"/>
              </a:rPr>
              <a:t>are your trusted partner in Oracle ERP Systems implementation, helping businesses streamline operations with a secure, all-in-one platform. Oracle ERP integrates core business processes, automates workflows, and ensures controlled access based on user roles, making data management more efficient and secure.</a:t>
            </a:r>
          </a:p>
          <a:p>
            <a:pPr algn="l">
              <a:lnSpc>
                <a:spcPts val="4610"/>
              </a:lnSpc>
            </a:pPr>
            <a:r>
              <a:rPr lang="en-US" sz="3293" b="1" spc="233">
                <a:solidFill>
                  <a:srgbClr val="1F616E"/>
                </a:solidFill>
                <a:latin typeface="Glacial Indifference Bold"/>
                <a:ea typeface="Glacial Indifference Bold"/>
                <a:cs typeface="Glacial Indifference Bold"/>
                <a:sym typeface="Glacial Indifference Bold"/>
              </a:rPr>
              <a:t>Our</a:t>
            </a:r>
            <a:r>
              <a:rPr lang="en-US" sz="3293" b="1" spc="233">
                <a:solidFill>
                  <a:srgbClr val="FFFFFF"/>
                </a:solidFill>
                <a:latin typeface="Glacial Indifference Bold"/>
                <a:ea typeface="Glacial Indifference Bold"/>
                <a:cs typeface="Glacial Indifference Bold"/>
                <a:sym typeface="Glacial Indifference Bold"/>
              </a:rPr>
              <a:t> </a:t>
            </a:r>
            <a:r>
              <a:rPr lang="en-US" sz="3293" spc="233">
                <a:solidFill>
                  <a:srgbClr val="FFFFFF"/>
                </a:solidFill>
                <a:latin typeface="Glacial Indifference"/>
                <a:ea typeface="Glacial Indifference"/>
                <a:cs typeface="Glacial Indifference"/>
                <a:sym typeface="Glacial Indifference"/>
              </a:rPr>
              <a:t>expertise in the Human Resources Management (HRM) module enables businesses to handle employee records, payroll, and performance evaluations with ease. By automating these processes, companies can reduce errors, stay compliant, and improve overall efficiency.</a:t>
            </a:r>
          </a:p>
          <a:p>
            <a:pPr algn="l">
              <a:lnSpc>
                <a:spcPts val="4470"/>
              </a:lnSpc>
            </a:pPr>
            <a:r>
              <a:rPr lang="en-US" sz="3193" b="1" spc="226">
                <a:solidFill>
                  <a:srgbClr val="1F616E"/>
                </a:solidFill>
                <a:latin typeface="Glacial Indifference Bold"/>
                <a:ea typeface="Glacial Indifference Bold"/>
                <a:cs typeface="Glacial Indifference Bold"/>
                <a:sym typeface="Glacial Indifference Bold"/>
              </a:rPr>
              <a:t>With </a:t>
            </a:r>
            <a:r>
              <a:rPr lang="en-US" sz="3193" spc="226">
                <a:solidFill>
                  <a:srgbClr val="FFFFFF"/>
                </a:solidFill>
                <a:latin typeface="Glacial Indifference"/>
                <a:ea typeface="Glacial Indifference"/>
                <a:cs typeface="Glacial Indifference"/>
                <a:sym typeface="Glacial Indifference"/>
              </a:rPr>
              <a:t>powerful data analytics and real-time insights, Oracle ERP empowers organizations to make smarter decisions and stay ahead of the competition. We are dedicated to ensuring a smooth implementation, comprehensive user training, and long-term success for your business.</a:t>
            </a:r>
          </a:p>
          <a:p>
            <a:pPr algn="l">
              <a:lnSpc>
                <a:spcPts val="3910"/>
              </a:lnSpc>
            </a:pPr>
            <a:endParaRPr lang="en-US" sz="3193" spc="226">
              <a:solidFill>
                <a:srgbClr val="FFFFFF"/>
              </a:solidFill>
              <a:latin typeface="Glacial Indifference"/>
              <a:ea typeface="Glacial Indifference"/>
              <a:cs typeface="Glacial Indifference"/>
              <a:sym typeface="Glacial Indifferenc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474D0-A114-3532-8610-327ECCB50B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76CF572-23BB-2AF1-71EC-224F9DB462D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a:extLst>
              <a:ext uri="{FF2B5EF4-FFF2-40B4-BE49-F238E27FC236}">
                <a16:creationId xmlns:a16="http://schemas.microsoft.com/office/drawing/2014/main" id="{E8337A64-FD33-5442-1FF3-29CA27DD4736}"/>
              </a:ext>
            </a:extLst>
          </p:cNvPr>
          <p:cNvGrpSpPr/>
          <p:nvPr/>
        </p:nvGrpSpPr>
        <p:grpSpPr>
          <a:xfrm>
            <a:off x="769909" y="1718813"/>
            <a:ext cx="16762156" cy="7591107"/>
            <a:chOff x="0" y="0"/>
            <a:chExt cx="3977369" cy="1999304"/>
          </a:xfrm>
        </p:grpSpPr>
        <p:sp>
          <p:nvSpPr>
            <p:cNvPr id="4" name="Freeform 4">
              <a:extLst>
                <a:ext uri="{FF2B5EF4-FFF2-40B4-BE49-F238E27FC236}">
                  <a16:creationId xmlns:a16="http://schemas.microsoft.com/office/drawing/2014/main" id="{E5A32F9E-4F10-17FE-820E-32D729CA2513}"/>
                </a:ext>
              </a:extLst>
            </p:cNvPr>
            <p:cNvSpPr/>
            <p:nvPr/>
          </p:nvSpPr>
          <p:spPr>
            <a:xfrm>
              <a:off x="0" y="0"/>
              <a:ext cx="3977369" cy="1999304"/>
            </a:xfrm>
            <a:custGeom>
              <a:avLst/>
              <a:gdLst/>
              <a:ahLst/>
              <a:cxnLst/>
              <a:rect l="l" t="t" r="r" b="b"/>
              <a:pathLst>
                <a:path w="3977369" h="1999304">
                  <a:moveTo>
                    <a:pt x="26145" y="0"/>
                  </a:moveTo>
                  <a:lnTo>
                    <a:pt x="3951224" y="0"/>
                  </a:lnTo>
                  <a:cubicBezTo>
                    <a:pt x="3965663" y="0"/>
                    <a:pt x="3977369" y="11706"/>
                    <a:pt x="3977369" y="26145"/>
                  </a:cubicBezTo>
                  <a:lnTo>
                    <a:pt x="3977369" y="1973158"/>
                  </a:lnTo>
                  <a:cubicBezTo>
                    <a:pt x="3977369" y="1987598"/>
                    <a:pt x="3965663" y="1999304"/>
                    <a:pt x="3951224" y="1999304"/>
                  </a:cubicBezTo>
                  <a:lnTo>
                    <a:pt x="26145" y="1999304"/>
                  </a:lnTo>
                  <a:cubicBezTo>
                    <a:pt x="11706" y="1999304"/>
                    <a:pt x="0" y="1987598"/>
                    <a:pt x="0" y="1973158"/>
                  </a:cubicBezTo>
                  <a:lnTo>
                    <a:pt x="0" y="26145"/>
                  </a:lnTo>
                  <a:cubicBezTo>
                    <a:pt x="0" y="11706"/>
                    <a:pt x="11706" y="0"/>
                    <a:pt x="26145" y="0"/>
                  </a:cubicBezTo>
                  <a:close/>
                </a:path>
              </a:pathLst>
            </a:custGeom>
            <a:solidFill>
              <a:srgbClr val="4B5564">
                <a:alpha val="80000"/>
              </a:srgbClr>
            </a:solidFill>
          </p:spPr>
          <p:txBody>
            <a:bodyPr/>
            <a:lstStyle/>
            <a:p>
              <a:endParaRPr lang="en-AE"/>
            </a:p>
          </p:txBody>
        </p:sp>
        <p:sp>
          <p:nvSpPr>
            <p:cNvPr id="5" name="TextBox 5">
              <a:extLst>
                <a:ext uri="{FF2B5EF4-FFF2-40B4-BE49-F238E27FC236}">
                  <a16:creationId xmlns:a16="http://schemas.microsoft.com/office/drawing/2014/main" id="{F1D3ED1C-7A9B-1FDC-D5FC-84118591ABF8}"/>
                </a:ext>
              </a:extLst>
            </p:cNvPr>
            <p:cNvSpPr txBox="1"/>
            <p:nvPr/>
          </p:nvSpPr>
          <p:spPr>
            <a:xfrm>
              <a:off x="0" y="-38100"/>
              <a:ext cx="3977369" cy="2037404"/>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ABD7587C-5A25-CD28-F664-254FBE43A750}"/>
              </a:ext>
            </a:extLst>
          </p:cNvPr>
          <p:cNvGrpSpPr/>
          <p:nvPr/>
        </p:nvGrpSpPr>
        <p:grpSpPr>
          <a:xfrm>
            <a:off x="9923253" y="6041528"/>
            <a:ext cx="11783683" cy="1040266"/>
            <a:chOff x="-776377" y="-641769"/>
            <a:chExt cx="15711577" cy="1387021"/>
          </a:xfrm>
        </p:grpSpPr>
        <p:sp>
          <p:nvSpPr>
            <p:cNvPr id="14" name="Freeform 14">
              <a:extLst>
                <a:ext uri="{FF2B5EF4-FFF2-40B4-BE49-F238E27FC236}">
                  <a16:creationId xmlns:a16="http://schemas.microsoft.com/office/drawing/2014/main" id="{54AAAFDF-4D02-2528-9348-744C3D737DFF}"/>
                </a:ext>
              </a:extLst>
            </p:cNvPr>
            <p:cNvSpPr/>
            <p:nvPr/>
          </p:nvSpPr>
          <p:spPr>
            <a:xfrm>
              <a:off x="0" y="0"/>
              <a:ext cx="14935200" cy="745252"/>
            </a:xfrm>
            <a:custGeom>
              <a:avLst/>
              <a:gdLst/>
              <a:ahLst/>
              <a:cxnLst/>
              <a:rect l="l" t="t" r="r" b="b"/>
              <a:pathLst>
                <a:path w="14935200" h="745252">
                  <a:moveTo>
                    <a:pt x="0" y="0"/>
                  </a:moveTo>
                  <a:lnTo>
                    <a:pt x="14935200" y="0"/>
                  </a:lnTo>
                  <a:lnTo>
                    <a:pt x="14935200" y="745252"/>
                  </a:lnTo>
                  <a:lnTo>
                    <a:pt x="0" y="745252"/>
                  </a:lnTo>
                  <a:close/>
                </a:path>
              </a:pathLst>
            </a:custGeom>
            <a:solidFill>
              <a:srgbClr val="000000">
                <a:alpha val="0"/>
              </a:srgbClr>
            </a:solidFill>
          </p:spPr>
          <p:txBody>
            <a:bodyPr/>
            <a:lstStyle/>
            <a:p>
              <a:endParaRPr lang="en-AE"/>
            </a:p>
          </p:txBody>
        </p:sp>
        <p:sp>
          <p:nvSpPr>
            <p:cNvPr id="15" name="TextBox 15">
              <a:extLst>
                <a:ext uri="{FF2B5EF4-FFF2-40B4-BE49-F238E27FC236}">
                  <a16:creationId xmlns:a16="http://schemas.microsoft.com/office/drawing/2014/main" id="{287FA3A4-F876-7E37-6B5F-A528E574BC28}"/>
                </a:ext>
              </a:extLst>
            </p:cNvPr>
            <p:cNvSpPr txBox="1"/>
            <p:nvPr/>
          </p:nvSpPr>
          <p:spPr>
            <a:xfrm>
              <a:off x="-776377" y="-641769"/>
              <a:ext cx="15078973" cy="1041964"/>
            </a:xfrm>
            <a:prstGeom prst="rect">
              <a:avLst/>
            </a:prstGeom>
          </p:spPr>
          <p:txBody>
            <a:bodyPr lIns="0" tIns="0" rIns="0" bIns="0" rtlCol="0" anchor="t"/>
            <a:lstStyle/>
            <a:p>
              <a:pPr algn="l">
                <a:lnSpc>
                  <a:spcPts val="3358"/>
                </a:lnSpc>
              </a:pPr>
              <a:endParaRPr lang="en-US" sz="2750" dirty="0">
                <a:solidFill>
                  <a:srgbClr val="000000"/>
                </a:solidFill>
                <a:latin typeface="Calibri (MS)"/>
                <a:ea typeface="Calibri (MS)"/>
                <a:cs typeface="Calibri (MS)"/>
              </a:endParaRPr>
            </a:p>
          </p:txBody>
        </p:sp>
      </p:grpSp>
      <p:sp>
        <p:nvSpPr>
          <p:cNvPr id="20" name="Freeform 5" descr="A screenshot of a computer  AI-generated content may be incorrect.">
            <a:extLst>
              <a:ext uri="{FF2B5EF4-FFF2-40B4-BE49-F238E27FC236}">
                <a16:creationId xmlns:a16="http://schemas.microsoft.com/office/drawing/2014/main" id="{C78DBA83-582C-2AFA-8248-44D8201C7B12}"/>
              </a:ext>
            </a:extLst>
          </p:cNvPr>
          <p:cNvSpPr/>
          <p:nvPr/>
        </p:nvSpPr>
        <p:spPr>
          <a:xfrm>
            <a:off x="2444731" y="129905"/>
            <a:ext cx="9587675" cy="6047327"/>
          </a:xfrm>
          <a:custGeom>
            <a:avLst/>
            <a:gdLst/>
            <a:ahLst/>
            <a:cxnLst/>
            <a:rect l="l" t="t" r="r" b="b"/>
            <a:pathLst>
              <a:path w="12783566" h="8063103">
                <a:moveTo>
                  <a:pt x="0" y="0"/>
                </a:moveTo>
                <a:lnTo>
                  <a:pt x="12783566" y="0"/>
                </a:lnTo>
                <a:lnTo>
                  <a:pt x="12783566" y="8063103"/>
                </a:lnTo>
                <a:lnTo>
                  <a:pt x="0" y="8063103"/>
                </a:lnTo>
                <a:lnTo>
                  <a:pt x="0" y="0"/>
                </a:lnTo>
                <a:close/>
              </a:path>
            </a:pathLst>
          </a:custGeom>
          <a:blipFill>
            <a:blip r:embed="rId3"/>
            <a:stretch>
              <a:fillRect t="-10559" b="-10560"/>
            </a:stretch>
          </a:blipFill>
        </p:spPr>
        <p:txBody>
          <a:bodyPr/>
          <a:lstStyle/>
          <a:p>
            <a:endParaRPr lang="en-AE"/>
          </a:p>
        </p:txBody>
      </p:sp>
      <p:sp>
        <p:nvSpPr>
          <p:cNvPr id="22" name="Freeform 9">
            <a:extLst>
              <a:ext uri="{FF2B5EF4-FFF2-40B4-BE49-F238E27FC236}">
                <a16:creationId xmlns:a16="http://schemas.microsoft.com/office/drawing/2014/main" id="{096B21B8-0363-C65C-1503-E79DB7B62DB0}"/>
              </a:ext>
            </a:extLst>
          </p:cNvPr>
          <p:cNvSpPr/>
          <p:nvPr/>
        </p:nvSpPr>
        <p:spPr>
          <a:xfrm rot="21160748">
            <a:off x="457541" y="5604311"/>
            <a:ext cx="2609373" cy="975551"/>
          </a:xfrm>
          <a:custGeom>
            <a:avLst/>
            <a:gdLst/>
            <a:ahLst/>
            <a:cxnLst/>
            <a:rect l="l" t="t" r="r" b="b"/>
            <a:pathLst>
              <a:path w="3479165" h="1300734">
                <a:moveTo>
                  <a:pt x="3479165" y="699643"/>
                </a:moveTo>
                <a:cubicBezTo>
                  <a:pt x="2662428" y="580771"/>
                  <a:pt x="2662428" y="580771"/>
                  <a:pt x="2662428" y="580771"/>
                </a:cubicBezTo>
                <a:cubicBezTo>
                  <a:pt x="2773299" y="509397"/>
                  <a:pt x="2773299" y="509397"/>
                  <a:pt x="2773299" y="509397"/>
                </a:cubicBezTo>
                <a:cubicBezTo>
                  <a:pt x="2475865" y="322580"/>
                  <a:pt x="2082546" y="210566"/>
                  <a:pt x="1643888" y="210566"/>
                </a:cubicBezTo>
                <a:cubicBezTo>
                  <a:pt x="741172" y="210566"/>
                  <a:pt x="10033" y="696214"/>
                  <a:pt x="0" y="1300734"/>
                </a:cubicBezTo>
                <a:cubicBezTo>
                  <a:pt x="10033" y="580771"/>
                  <a:pt x="882396" y="0"/>
                  <a:pt x="1951355" y="0"/>
                </a:cubicBezTo>
                <a:cubicBezTo>
                  <a:pt x="2395093" y="0"/>
                  <a:pt x="2803525" y="98552"/>
                  <a:pt x="3131185" y="268351"/>
                </a:cubicBezTo>
                <a:cubicBezTo>
                  <a:pt x="3216910" y="210566"/>
                  <a:pt x="3216910" y="210566"/>
                  <a:pt x="3216910" y="210566"/>
                </a:cubicBezTo>
                <a:lnTo>
                  <a:pt x="3479038" y="699643"/>
                </a:lnTo>
                <a:close/>
              </a:path>
            </a:pathLst>
          </a:custGeom>
          <a:solidFill>
            <a:srgbClr val="000000"/>
          </a:solidFill>
        </p:spPr>
        <p:txBody>
          <a:bodyPr/>
          <a:lstStyle/>
          <a:p>
            <a:endParaRPr lang="en-AE"/>
          </a:p>
        </p:txBody>
      </p:sp>
      <p:sp>
        <p:nvSpPr>
          <p:cNvPr id="24" name="Freeform 7" descr="A screenshot of a computer  AI-generated content may be incorrect.">
            <a:extLst>
              <a:ext uri="{FF2B5EF4-FFF2-40B4-BE49-F238E27FC236}">
                <a16:creationId xmlns:a16="http://schemas.microsoft.com/office/drawing/2014/main" id="{C814F50C-36A1-4BAA-7805-774D083FBEF9}"/>
              </a:ext>
            </a:extLst>
          </p:cNvPr>
          <p:cNvSpPr/>
          <p:nvPr/>
        </p:nvSpPr>
        <p:spPr>
          <a:xfrm>
            <a:off x="7883368" y="5951107"/>
            <a:ext cx="10012584" cy="4212812"/>
          </a:xfrm>
          <a:custGeom>
            <a:avLst/>
            <a:gdLst/>
            <a:ahLst/>
            <a:cxnLst/>
            <a:rect l="l" t="t" r="r" b="b"/>
            <a:pathLst>
              <a:path w="13350112" h="5617083">
                <a:moveTo>
                  <a:pt x="0" y="0"/>
                </a:moveTo>
                <a:lnTo>
                  <a:pt x="13350112" y="0"/>
                </a:lnTo>
                <a:lnTo>
                  <a:pt x="13350112" y="5617083"/>
                </a:lnTo>
                <a:lnTo>
                  <a:pt x="0" y="5617083"/>
                </a:lnTo>
                <a:lnTo>
                  <a:pt x="0" y="0"/>
                </a:lnTo>
                <a:close/>
              </a:path>
            </a:pathLst>
          </a:custGeom>
          <a:blipFill>
            <a:blip r:embed="rId4"/>
            <a:stretch>
              <a:fillRect l="-984" r="-984"/>
            </a:stretch>
          </a:blipFill>
        </p:spPr>
        <p:txBody>
          <a:bodyPr/>
          <a:lstStyle/>
          <a:p>
            <a:endParaRPr lang="en-AE"/>
          </a:p>
        </p:txBody>
      </p:sp>
      <p:sp>
        <p:nvSpPr>
          <p:cNvPr id="25" name="TextBox 24">
            <a:extLst>
              <a:ext uri="{FF2B5EF4-FFF2-40B4-BE49-F238E27FC236}">
                <a16:creationId xmlns:a16="http://schemas.microsoft.com/office/drawing/2014/main" id="{9C35FE17-5790-CA1D-3C51-40E8E98E7464}"/>
              </a:ext>
            </a:extLst>
          </p:cNvPr>
          <p:cNvSpPr txBox="1"/>
          <p:nvPr/>
        </p:nvSpPr>
        <p:spPr>
          <a:xfrm>
            <a:off x="979099" y="6791145"/>
            <a:ext cx="720737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And add a value named (Amount) from input value for the three elements</a:t>
            </a:r>
            <a:endParaRPr lang="en-US" dirty="0">
              <a:solidFill>
                <a:schemeClr val="bg1"/>
              </a:solidFill>
            </a:endParaRPr>
          </a:p>
        </p:txBody>
      </p:sp>
    </p:spTree>
    <p:extLst>
      <p:ext uri="{BB962C8B-B14F-4D97-AF65-F5344CB8AC3E}">
        <p14:creationId xmlns:p14="http://schemas.microsoft.com/office/powerpoint/2010/main" val="2737307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4" name="Freeform 4"/>
          <p:cNvSpPr/>
          <p:nvPr/>
        </p:nvSpPr>
        <p:spPr>
          <a:xfrm rot="-3860225">
            <a:off x="12926962"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p:cNvGrpSpPr/>
          <p:nvPr/>
        </p:nvGrpSpPr>
        <p:grpSpPr>
          <a:xfrm>
            <a:off x="-1143000" y="235228"/>
            <a:ext cx="9881157" cy="756097"/>
            <a:chOff x="0" y="0"/>
            <a:chExt cx="13174876" cy="1008130"/>
          </a:xfrm>
        </p:grpSpPr>
        <p:sp>
          <p:nvSpPr>
            <p:cNvPr id="6" name="Freeform 6"/>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p:cNvSpPr txBox="1"/>
            <p:nvPr/>
          </p:nvSpPr>
          <p:spPr>
            <a:xfrm>
              <a:off x="0" y="-66675"/>
              <a:ext cx="13174876" cy="1074805"/>
            </a:xfrm>
            <a:prstGeom prst="rect">
              <a:avLst/>
            </a:prstGeom>
          </p:spPr>
          <p:txBody>
            <a:bodyPr lIns="0" tIns="0" rIns="0" bIns="0" rtlCol="0" anchor="t"/>
            <a:lstStyle/>
            <a:p>
              <a:pPr algn="ctr">
                <a:lnSpc>
                  <a:spcPts val="5890"/>
                </a:lnSpc>
              </a:pPr>
              <a:r>
                <a:rPr lang="en-US" sz="4300" b="1">
                  <a:solidFill>
                    <a:srgbClr val="FFFFFF"/>
                  </a:solidFill>
                  <a:latin typeface="Arial Nova Bold"/>
                  <a:ea typeface="Arial Nova Bold"/>
                  <a:cs typeface="Arial Nova Bold"/>
                  <a:sym typeface="Arial Nova Bold"/>
                </a:rPr>
                <a:t>2- Create Element Link</a:t>
              </a:r>
            </a:p>
          </p:txBody>
        </p:sp>
      </p:grpSp>
      <p:grpSp>
        <p:nvGrpSpPr>
          <p:cNvPr id="8" name="Group 8"/>
          <p:cNvGrpSpPr/>
          <p:nvPr/>
        </p:nvGrpSpPr>
        <p:grpSpPr>
          <a:xfrm>
            <a:off x="762000" y="1013702"/>
            <a:ext cx="17373600" cy="1612522"/>
            <a:chOff x="0" y="0"/>
            <a:chExt cx="23164800" cy="2150030"/>
          </a:xfrm>
        </p:grpSpPr>
        <p:sp>
          <p:nvSpPr>
            <p:cNvPr id="9" name="Freeform 9"/>
            <p:cNvSpPr/>
            <p:nvPr/>
          </p:nvSpPr>
          <p:spPr>
            <a:xfrm>
              <a:off x="0" y="0"/>
              <a:ext cx="23164800" cy="2150030"/>
            </a:xfrm>
            <a:custGeom>
              <a:avLst/>
              <a:gdLst/>
              <a:ahLst/>
              <a:cxnLst/>
              <a:rect l="l" t="t" r="r" b="b"/>
              <a:pathLst>
                <a:path w="23164800" h="2150030">
                  <a:moveTo>
                    <a:pt x="0" y="0"/>
                  </a:moveTo>
                  <a:lnTo>
                    <a:pt x="23164800" y="0"/>
                  </a:lnTo>
                  <a:lnTo>
                    <a:pt x="23164800" y="2150030"/>
                  </a:lnTo>
                  <a:lnTo>
                    <a:pt x="0" y="2150030"/>
                  </a:lnTo>
                  <a:close/>
                </a:path>
              </a:pathLst>
            </a:custGeom>
            <a:solidFill>
              <a:srgbClr val="000000">
                <a:alpha val="0"/>
              </a:srgbClr>
            </a:solidFill>
          </p:spPr>
          <p:txBody>
            <a:bodyPr/>
            <a:lstStyle/>
            <a:p>
              <a:endParaRPr lang="en-AE"/>
            </a:p>
          </p:txBody>
        </p:sp>
        <p:sp>
          <p:nvSpPr>
            <p:cNvPr id="10" name="TextBox 10"/>
            <p:cNvSpPr txBox="1"/>
            <p:nvPr/>
          </p:nvSpPr>
          <p:spPr>
            <a:xfrm>
              <a:off x="0" y="-57150"/>
              <a:ext cx="23164800" cy="2207180"/>
            </a:xfrm>
            <a:prstGeom prst="rect">
              <a:avLst/>
            </a:prstGeom>
          </p:spPr>
          <p:txBody>
            <a:bodyPr lIns="0" tIns="0" rIns="0" bIns="0" rtlCol="0" anchor="t"/>
            <a:lstStyle/>
            <a:p>
              <a:pPr algn="l">
                <a:lnSpc>
                  <a:spcPts val="3840"/>
                </a:lnSpc>
              </a:pPr>
              <a:r>
                <a:rPr lang="en-US" sz="3200">
                  <a:solidFill>
                    <a:srgbClr val="FFFFFF"/>
                  </a:solidFill>
                  <a:latin typeface="Calibri (MS)"/>
                  <a:ea typeface="Calibri (MS)"/>
                  <a:cs typeface="Calibri (MS)"/>
                  <a:sym typeface="Calibri (MS)"/>
                </a:rPr>
                <a:t>An Element Link defines the criteria for assigning specific payroll elements to employees within the company's payroll system. It determines which employees are eligible for a particular element based on factors such as job roles and grades, ensuring accurate and consistent payroll processing.</a:t>
              </a:r>
            </a:p>
          </p:txBody>
        </p:sp>
      </p:grpSp>
      <p:grpSp>
        <p:nvGrpSpPr>
          <p:cNvPr id="13" name="Group 13"/>
          <p:cNvGrpSpPr/>
          <p:nvPr/>
        </p:nvGrpSpPr>
        <p:grpSpPr>
          <a:xfrm>
            <a:off x="609600" y="2807980"/>
            <a:ext cx="8915400" cy="6606630"/>
            <a:chOff x="0" y="0"/>
            <a:chExt cx="11887200" cy="8808840"/>
          </a:xfrm>
        </p:grpSpPr>
        <p:sp>
          <p:nvSpPr>
            <p:cNvPr id="14" name="Freeform 14"/>
            <p:cNvSpPr/>
            <p:nvPr/>
          </p:nvSpPr>
          <p:spPr>
            <a:xfrm>
              <a:off x="0" y="0"/>
              <a:ext cx="11887200" cy="8808847"/>
            </a:xfrm>
            <a:custGeom>
              <a:avLst/>
              <a:gdLst/>
              <a:ahLst/>
              <a:cxnLst/>
              <a:rect l="l" t="t" r="r" b="b"/>
              <a:pathLst>
                <a:path w="11887200" h="8808847">
                  <a:moveTo>
                    <a:pt x="0" y="0"/>
                  </a:moveTo>
                  <a:lnTo>
                    <a:pt x="11887200" y="0"/>
                  </a:lnTo>
                  <a:lnTo>
                    <a:pt x="11887200" y="8808847"/>
                  </a:lnTo>
                  <a:lnTo>
                    <a:pt x="0" y="8808847"/>
                  </a:lnTo>
                  <a:lnTo>
                    <a:pt x="0" y="0"/>
                  </a:lnTo>
                  <a:close/>
                </a:path>
              </a:pathLst>
            </a:custGeom>
            <a:blipFill>
              <a:blip r:embed="rId5"/>
              <a:stretch>
                <a:fillRect/>
              </a:stretch>
            </a:blipFill>
          </p:spPr>
          <p:txBody>
            <a:bodyPr/>
            <a:lstStyle/>
            <a:p>
              <a:endParaRPr lang="en-AE"/>
            </a:p>
          </p:txBody>
        </p:sp>
      </p:grpSp>
      <p:pic>
        <p:nvPicPr>
          <p:cNvPr id="16" name="Picture 15" descr="A screenshot of a computer&#10;&#10;AI-generated content may be incorrect.">
            <a:extLst>
              <a:ext uri="{FF2B5EF4-FFF2-40B4-BE49-F238E27FC236}">
                <a16:creationId xmlns:a16="http://schemas.microsoft.com/office/drawing/2014/main" id="{CE59CF0C-832A-18C1-EAB3-3A11FB182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9800" y="2807975"/>
            <a:ext cx="8153400" cy="66066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6EAF3-DB9C-3759-186F-FF7D58928C2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E88ED27-FA30-CBC3-4F38-9D0CFE1028DC}"/>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0EE0D052-4477-DE2F-F27C-DE607D7641E7}"/>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4" name="Freeform 4">
            <a:extLst>
              <a:ext uri="{FF2B5EF4-FFF2-40B4-BE49-F238E27FC236}">
                <a16:creationId xmlns:a16="http://schemas.microsoft.com/office/drawing/2014/main" id="{06B89427-2B0E-32FE-09E9-45AD2966F425}"/>
              </a:ext>
            </a:extLst>
          </p:cNvPr>
          <p:cNvSpPr/>
          <p:nvPr/>
        </p:nvSpPr>
        <p:spPr>
          <a:xfrm rot="-3860225">
            <a:off x="12926962"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20255100-86BF-E7E8-BE32-EDCB9D1C6822}"/>
              </a:ext>
            </a:extLst>
          </p:cNvPr>
          <p:cNvGrpSpPr/>
          <p:nvPr/>
        </p:nvGrpSpPr>
        <p:grpSpPr>
          <a:xfrm>
            <a:off x="-1143000" y="235228"/>
            <a:ext cx="9881157" cy="756097"/>
            <a:chOff x="0" y="0"/>
            <a:chExt cx="13174876" cy="1008130"/>
          </a:xfrm>
        </p:grpSpPr>
        <p:sp>
          <p:nvSpPr>
            <p:cNvPr id="6" name="Freeform 6">
              <a:extLst>
                <a:ext uri="{FF2B5EF4-FFF2-40B4-BE49-F238E27FC236}">
                  <a16:creationId xmlns:a16="http://schemas.microsoft.com/office/drawing/2014/main" id="{874DAC05-1C3E-56DD-D753-EC941027A5F9}"/>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35C12E55-9808-07AE-3574-B3E14DEE14AD}"/>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grpSp>
        <p:nvGrpSpPr>
          <p:cNvPr id="8" name="Group 8">
            <a:extLst>
              <a:ext uri="{FF2B5EF4-FFF2-40B4-BE49-F238E27FC236}">
                <a16:creationId xmlns:a16="http://schemas.microsoft.com/office/drawing/2014/main" id="{9A94437E-FBCF-605F-F08D-A1E4573663BE}"/>
              </a:ext>
            </a:extLst>
          </p:cNvPr>
          <p:cNvGrpSpPr/>
          <p:nvPr/>
        </p:nvGrpSpPr>
        <p:grpSpPr>
          <a:xfrm>
            <a:off x="762000" y="1013702"/>
            <a:ext cx="17373600" cy="1612522"/>
            <a:chOff x="0" y="0"/>
            <a:chExt cx="23164800" cy="2150030"/>
          </a:xfrm>
        </p:grpSpPr>
        <p:sp>
          <p:nvSpPr>
            <p:cNvPr id="9" name="Freeform 9">
              <a:extLst>
                <a:ext uri="{FF2B5EF4-FFF2-40B4-BE49-F238E27FC236}">
                  <a16:creationId xmlns:a16="http://schemas.microsoft.com/office/drawing/2014/main" id="{1CD78CB8-36CC-2207-90A5-4865F0754CAA}"/>
                </a:ext>
              </a:extLst>
            </p:cNvPr>
            <p:cNvSpPr/>
            <p:nvPr/>
          </p:nvSpPr>
          <p:spPr>
            <a:xfrm>
              <a:off x="0" y="0"/>
              <a:ext cx="23164800" cy="2150030"/>
            </a:xfrm>
            <a:custGeom>
              <a:avLst/>
              <a:gdLst/>
              <a:ahLst/>
              <a:cxnLst/>
              <a:rect l="l" t="t" r="r" b="b"/>
              <a:pathLst>
                <a:path w="23164800" h="2150030">
                  <a:moveTo>
                    <a:pt x="0" y="0"/>
                  </a:moveTo>
                  <a:lnTo>
                    <a:pt x="23164800" y="0"/>
                  </a:lnTo>
                  <a:lnTo>
                    <a:pt x="23164800" y="2150030"/>
                  </a:lnTo>
                  <a:lnTo>
                    <a:pt x="0" y="2150030"/>
                  </a:lnTo>
                  <a:close/>
                </a:path>
              </a:pathLst>
            </a:custGeom>
            <a:solidFill>
              <a:srgbClr val="000000">
                <a:alpha val="0"/>
              </a:srgbClr>
            </a:solidFill>
          </p:spPr>
          <p:txBody>
            <a:bodyPr/>
            <a:lstStyle/>
            <a:p>
              <a:endParaRPr lang="en-AE"/>
            </a:p>
          </p:txBody>
        </p:sp>
        <p:sp>
          <p:nvSpPr>
            <p:cNvPr id="10" name="TextBox 10">
              <a:extLst>
                <a:ext uri="{FF2B5EF4-FFF2-40B4-BE49-F238E27FC236}">
                  <a16:creationId xmlns:a16="http://schemas.microsoft.com/office/drawing/2014/main" id="{BA0B5322-EBAB-1C4A-5FB2-1F790342C5A2}"/>
                </a:ext>
              </a:extLst>
            </p:cNvPr>
            <p:cNvSpPr txBox="1"/>
            <p:nvPr/>
          </p:nvSpPr>
          <p:spPr>
            <a:xfrm>
              <a:off x="0" y="-57150"/>
              <a:ext cx="23164800" cy="2207180"/>
            </a:xfrm>
            <a:prstGeom prst="rect">
              <a:avLst/>
            </a:prstGeom>
          </p:spPr>
          <p:txBody>
            <a:bodyPr lIns="0" tIns="0" rIns="0" bIns="0" rtlCol="0" anchor="t"/>
            <a:lstStyle/>
            <a:p>
              <a:pPr algn="l">
                <a:lnSpc>
                  <a:spcPts val="3840"/>
                </a:lnSpc>
              </a:pPr>
              <a:endParaRPr lang="en-US" sz="3200" dirty="0">
                <a:solidFill>
                  <a:srgbClr val="FFFFFF"/>
                </a:solidFill>
                <a:latin typeface="Calibri (MS)"/>
                <a:ea typeface="Calibri (MS)"/>
                <a:cs typeface="Calibri (MS)"/>
              </a:endParaRPr>
            </a:p>
          </p:txBody>
        </p:sp>
      </p:grpSp>
      <p:sp>
        <p:nvSpPr>
          <p:cNvPr id="17" name="Freeform 3" descr="A screenshot of a computer&#10;&#10;AI-generated content may be incorrect.">
            <a:extLst>
              <a:ext uri="{FF2B5EF4-FFF2-40B4-BE49-F238E27FC236}">
                <a16:creationId xmlns:a16="http://schemas.microsoft.com/office/drawing/2014/main" id="{31E88E3F-A64C-0C5E-21FE-74320763C83E}"/>
              </a:ext>
            </a:extLst>
          </p:cNvPr>
          <p:cNvSpPr/>
          <p:nvPr/>
        </p:nvSpPr>
        <p:spPr>
          <a:xfrm>
            <a:off x="754812" y="3321170"/>
            <a:ext cx="8964835" cy="6720650"/>
          </a:xfrm>
          <a:custGeom>
            <a:avLst/>
            <a:gdLst/>
            <a:ahLst/>
            <a:cxnLst/>
            <a:rect l="l" t="t" r="r" b="b"/>
            <a:pathLst>
              <a:path w="11953113" h="8960866">
                <a:moveTo>
                  <a:pt x="0" y="0"/>
                </a:moveTo>
                <a:lnTo>
                  <a:pt x="11953113" y="0"/>
                </a:lnTo>
                <a:lnTo>
                  <a:pt x="11953113" y="8960866"/>
                </a:lnTo>
                <a:lnTo>
                  <a:pt x="0" y="8960866"/>
                </a:lnTo>
                <a:lnTo>
                  <a:pt x="0" y="0"/>
                </a:lnTo>
                <a:close/>
              </a:path>
            </a:pathLst>
          </a:custGeom>
          <a:blipFill>
            <a:blip r:embed="rId5"/>
            <a:stretch>
              <a:fillRect/>
            </a:stretch>
          </a:blipFill>
        </p:spPr>
        <p:txBody>
          <a:bodyPr/>
          <a:lstStyle/>
          <a:p>
            <a:endParaRPr lang="en-AE"/>
          </a:p>
        </p:txBody>
      </p:sp>
      <p:sp>
        <p:nvSpPr>
          <p:cNvPr id="19" name="Freeform 5" descr="A screenshot of a computer&#10;&#10;AI-generated content may be incorrect.">
            <a:extLst>
              <a:ext uri="{FF2B5EF4-FFF2-40B4-BE49-F238E27FC236}">
                <a16:creationId xmlns:a16="http://schemas.microsoft.com/office/drawing/2014/main" id="{BCF3A948-9B85-C37A-7C76-9FDAD0B9AE66}"/>
              </a:ext>
            </a:extLst>
          </p:cNvPr>
          <p:cNvSpPr/>
          <p:nvPr/>
        </p:nvSpPr>
        <p:spPr>
          <a:xfrm>
            <a:off x="5558059" y="4610100"/>
            <a:ext cx="12212384" cy="5676900"/>
          </a:xfrm>
          <a:custGeom>
            <a:avLst/>
            <a:gdLst/>
            <a:ahLst/>
            <a:cxnLst/>
            <a:rect l="l" t="t" r="r" b="b"/>
            <a:pathLst>
              <a:path w="16283178" h="7569200">
                <a:moveTo>
                  <a:pt x="0" y="0"/>
                </a:moveTo>
                <a:lnTo>
                  <a:pt x="16283178" y="0"/>
                </a:lnTo>
                <a:lnTo>
                  <a:pt x="16283178" y="7569200"/>
                </a:lnTo>
                <a:lnTo>
                  <a:pt x="0" y="7569200"/>
                </a:lnTo>
                <a:lnTo>
                  <a:pt x="0" y="0"/>
                </a:lnTo>
                <a:close/>
              </a:path>
            </a:pathLst>
          </a:custGeom>
          <a:blipFill>
            <a:blip r:embed="rId6"/>
            <a:stretch>
              <a:fillRect t="-14850" b="-14850"/>
            </a:stretch>
          </a:blipFill>
        </p:spPr>
        <p:txBody>
          <a:bodyPr/>
          <a:lstStyle/>
          <a:p>
            <a:endParaRPr lang="en-AE"/>
          </a:p>
        </p:txBody>
      </p:sp>
      <p:sp>
        <p:nvSpPr>
          <p:cNvPr id="20" name="TextBox 19">
            <a:extLst>
              <a:ext uri="{FF2B5EF4-FFF2-40B4-BE49-F238E27FC236}">
                <a16:creationId xmlns:a16="http://schemas.microsoft.com/office/drawing/2014/main" id="{34C29AF0-7A61-A021-295D-C8800A070EA2}"/>
              </a:ext>
            </a:extLst>
          </p:cNvPr>
          <p:cNvSpPr txBox="1"/>
          <p:nvPr/>
        </p:nvSpPr>
        <p:spPr>
          <a:xfrm>
            <a:off x="1518250" y="-2157"/>
            <a:ext cx="13914407" cy="32162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dirty="0">
              <a:solidFill>
                <a:srgbClr val="FFFFFF"/>
              </a:solidFill>
              <a:latin typeface="Arial"/>
              <a:cs typeface="Arial"/>
            </a:endParaRPr>
          </a:p>
          <a:p>
            <a:r>
              <a:rPr lang="en-US" sz="4300" b="1" dirty="0">
                <a:solidFill>
                  <a:srgbClr val="FFFFFF"/>
                </a:solidFill>
                <a:latin typeface="Arial Nova Bold"/>
                <a:cs typeface="Arial"/>
              </a:rPr>
              <a:t>3- create Element set </a:t>
            </a:r>
            <a:endParaRPr lang="en-US" dirty="0"/>
          </a:p>
          <a:p>
            <a:r>
              <a:rPr lang="en-US" sz="3200" dirty="0">
                <a:solidFill>
                  <a:srgbClr val="FFFFFF"/>
                </a:solidFill>
                <a:latin typeface="Arial"/>
                <a:cs typeface="Arial"/>
              </a:rPr>
              <a:t>An Element Link defines the criteria for assigning specific payroll elements to employees within the company's payroll system. It determines which employees are eligible for a particular element based on factors such as job roles and grades, ensuring accurate and consistent payroll processing.</a:t>
            </a:r>
            <a:endParaRPr lang="en-US">
              <a:ea typeface="Calibri"/>
              <a:cs typeface="Calibri"/>
            </a:endParaRPr>
          </a:p>
        </p:txBody>
      </p:sp>
    </p:spTree>
    <p:extLst>
      <p:ext uri="{BB962C8B-B14F-4D97-AF65-F5344CB8AC3E}">
        <p14:creationId xmlns:p14="http://schemas.microsoft.com/office/powerpoint/2010/main" val="3331191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95C0-6A5D-AF8C-7DA5-EE4C073F463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58A92A-B769-FAAC-2DAB-C7AD83280629}"/>
              </a:ext>
            </a:extLst>
          </p:cNvPr>
          <p:cNvGrpSpPr/>
          <p:nvPr/>
        </p:nvGrpSpPr>
        <p:grpSpPr>
          <a:xfrm>
            <a:off x="1" y="0"/>
            <a:ext cx="18288000" cy="10287000"/>
            <a:chOff x="0" y="0"/>
            <a:chExt cx="24384000" cy="13716000"/>
          </a:xfrm>
        </p:grpSpPr>
        <p:sp>
          <p:nvSpPr>
            <p:cNvPr id="3" name="Freeform 3">
              <a:extLst>
                <a:ext uri="{FF2B5EF4-FFF2-40B4-BE49-F238E27FC236}">
                  <a16:creationId xmlns:a16="http://schemas.microsoft.com/office/drawing/2014/main" id="{34A725BA-8848-40CF-7CAF-B9F9B865208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2BEBAFF2-1703-FB3D-6FBB-E3002B1238CE}"/>
              </a:ext>
            </a:extLst>
          </p:cNvPr>
          <p:cNvSpPr/>
          <p:nvPr/>
        </p:nvSpPr>
        <p:spPr>
          <a:xfrm>
            <a:off x="843690" y="253734"/>
            <a:ext cx="15633125" cy="8351115"/>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1A70B7E2-9F9C-7D56-4D84-12A91899218F}"/>
              </a:ext>
            </a:extLst>
          </p:cNvPr>
          <p:cNvSpPr/>
          <p:nvPr/>
        </p:nvSpPr>
        <p:spPr>
          <a:xfrm rot="17739775">
            <a:off x="12495641"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6ECDB4E9-7D15-8087-BAAA-9BAC9B1CF2DE}"/>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A58A963C-8E8A-E433-9396-E23907F87D28}"/>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CA85D186-6C54-5410-606E-042517BB866F}"/>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grpSp>
        <p:nvGrpSpPr>
          <p:cNvPr id="8" name="Group 8">
            <a:extLst>
              <a:ext uri="{FF2B5EF4-FFF2-40B4-BE49-F238E27FC236}">
                <a16:creationId xmlns:a16="http://schemas.microsoft.com/office/drawing/2014/main" id="{8F323274-AB86-D292-CB94-F90C0A038818}"/>
              </a:ext>
            </a:extLst>
          </p:cNvPr>
          <p:cNvGrpSpPr/>
          <p:nvPr/>
        </p:nvGrpSpPr>
        <p:grpSpPr>
          <a:xfrm>
            <a:off x="2789207" y="711778"/>
            <a:ext cx="17373600" cy="1612522"/>
            <a:chOff x="0" y="0"/>
            <a:chExt cx="23164800" cy="2150030"/>
          </a:xfrm>
        </p:grpSpPr>
        <p:sp>
          <p:nvSpPr>
            <p:cNvPr id="9" name="Freeform 9">
              <a:extLst>
                <a:ext uri="{FF2B5EF4-FFF2-40B4-BE49-F238E27FC236}">
                  <a16:creationId xmlns:a16="http://schemas.microsoft.com/office/drawing/2014/main" id="{D1274C86-EAA5-CCD6-866E-E1AC0B799F4E}"/>
                </a:ext>
              </a:extLst>
            </p:cNvPr>
            <p:cNvSpPr/>
            <p:nvPr/>
          </p:nvSpPr>
          <p:spPr>
            <a:xfrm>
              <a:off x="0" y="0"/>
              <a:ext cx="23164800" cy="2150030"/>
            </a:xfrm>
            <a:custGeom>
              <a:avLst/>
              <a:gdLst/>
              <a:ahLst/>
              <a:cxnLst/>
              <a:rect l="l" t="t" r="r" b="b"/>
              <a:pathLst>
                <a:path w="23164800" h="2150030">
                  <a:moveTo>
                    <a:pt x="0" y="0"/>
                  </a:moveTo>
                  <a:lnTo>
                    <a:pt x="23164800" y="0"/>
                  </a:lnTo>
                  <a:lnTo>
                    <a:pt x="23164800" y="2150030"/>
                  </a:lnTo>
                  <a:lnTo>
                    <a:pt x="0" y="2150030"/>
                  </a:lnTo>
                  <a:close/>
                </a:path>
              </a:pathLst>
            </a:custGeom>
            <a:solidFill>
              <a:srgbClr val="000000">
                <a:alpha val="0"/>
              </a:srgbClr>
            </a:solidFill>
          </p:spPr>
          <p:txBody>
            <a:bodyPr/>
            <a:lstStyle/>
            <a:p>
              <a:endParaRPr lang="en-AE"/>
            </a:p>
          </p:txBody>
        </p:sp>
        <p:sp>
          <p:nvSpPr>
            <p:cNvPr id="10" name="TextBox 10">
              <a:extLst>
                <a:ext uri="{FF2B5EF4-FFF2-40B4-BE49-F238E27FC236}">
                  <a16:creationId xmlns:a16="http://schemas.microsoft.com/office/drawing/2014/main" id="{0B807B6A-F53D-73A8-297A-F10DBA5366BC}"/>
                </a:ext>
              </a:extLst>
            </p:cNvPr>
            <p:cNvSpPr txBox="1"/>
            <p:nvPr/>
          </p:nvSpPr>
          <p:spPr>
            <a:xfrm>
              <a:off x="0" y="-57150"/>
              <a:ext cx="23164800" cy="2207180"/>
            </a:xfrm>
            <a:prstGeom prst="rect">
              <a:avLst/>
            </a:prstGeom>
          </p:spPr>
          <p:txBody>
            <a:bodyPr lIns="0" tIns="0" rIns="0" bIns="0" rtlCol="0" anchor="t"/>
            <a:lstStyle/>
            <a:p>
              <a:pPr algn="l">
                <a:lnSpc>
                  <a:spcPts val="3840"/>
                </a:lnSpc>
              </a:pPr>
              <a:endParaRPr lang="en-US" sz="3200" dirty="0">
                <a:solidFill>
                  <a:srgbClr val="FFFFFF"/>
                </a:solidFill>
                <a:latin typeface="Calibri (MS)"/>
                <a:ea typeface="Calibri (MS)"/>
                <a:cs typeface="Calibri (MS)"/>
              </a:endParaRPr>
            </a:p>
          </p:txBody>
        </p:sp>
      </p:grpSp>
      <p:sp>
        <p:nvSpPr>
          <p:cNvPr id="14" name="Freeform 5">
            <a:extLst>
              <a:ext uri="{FF2B5EF4-FFF2-40B4-BE49-F238E27FC236}">
                <a16:creationId xmlns:a16="http://schemas.microsoft.com/office/drawing/2014/main" id="{665700A0-FD94-6016-9C6F-0B31C5174EA5}"/>
              </a:ext>
            </a:extLst>
          </p:cNvPr>
          <p:cNvSpPr/>
          <p:nvPr/>
        </p:nvSpPr>
        <p:spPr>
          <a:xfrm>
            <a:off x="1296095" y="-27651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6" name="Freeform 3" descr="A screenshot of a computer&#10;&#10;AI-generated content may be incorrect.">
            <a:extLst>
              <a:ext uri="{FF2B5EF4-FFF2-40B4-BE49-F238E27FC236}">
                <a16:creationId xmlns:a16="http://schemas.microsoft.com/office/drawing/2014/main" id="{4D687F73-7D18-4EEC-865D-A77833D3BFD2}"/>
              </a:ext>
            </a:extLst>
          </p:cNvPr>
          <p:cNvSpPr/>
          <p:nvPr/>
        </p:nvSpPr>
        <p:spPr>
          <a:xfrm>
            <a:off x="846826" y="2972428"/>
            <a:ext cx="9339929" cy="7026879"/>
          </a:xfrm>
          <a:custGeom>
            <a:avLst/>
            <a:gdLst/>
            <a:ahLst/>
            <a:cxnLst/>
            <a:rect l="l" t="t" r="r" b="b"/>
            <a:pathLst>
              <a:path w="12453239" h="9369171">
                <a:moveTo>
                  <a:pt x="0" y="0"/>
                </a:moveTo>
                <a:lnTo>
                  <a:pt x="12453239" y="0"/>
                </a:lnTo>
                <a:lnTo>
                  <a:pt x="12453239" y="9369171"/>
                </a:lnTo>
                <a:lnTo>
                  <a:pt x="0" y="9369171"/>
                </a:lnTo>
                <a:lnTo>
                  <a:pt x="0" y="0"/>
                </a:lnTo>
                <a:close/>
              </a:path>
            </a:pathLst>
          </a:custGeom>
          <a:blipFill>
            <a:blip r:embed="rId7"/>
            <a:stretch>
              <a:fillRect/>
            </a:stretch>
          </a:blipFill>
        </p:spPr>
        <p:txBody>
          <a:bodyPr/>
          <a:lstStyle/>
          <a:p>
            <a:endParaRPr lang="en-AE"/>
          </a:p>
        </p:txBody>
      </p:sp>
      <p:sp>
        <p:nvSpPr>
          <p:cNvPr id="12" name="Freeform 13" descr="A screenshot of a computer&#10;&#10;AI-generated content may be incorrect.">
            <a:extLst>
              <a:ext uri="{FF2B5EF4-FFF2-40B4-BE49-F238E27FC236}">
                <a16:creationId xmlns:a16="http://schemas.microsoft.com/office/drawing/2014/main" id="{A43CB43A-2167-5277-01FE-1BDF6E8A1FDA}"/>
              </a:ext>
            </a:extLst>
          </p:cNvPr>
          <p:cNvSpPr/>
          <p:nvPr/>
        </p:nvSpPr>
        <p:spPr>
          <a:xfrm>
            <a:off x="5476242" y="4554029"/>
            <a:ext cx="11582400" cy="5444014"/>
          </a:xfrm>
          <a:custGeom>
            <a:avLst/>
            <a:gdLst/>
            <a:ahLst/>
            <a:cxnLst/>
            <a:rect l="l" t="t" r="r" b="b"/>
            <a:pathLst>
              <a:path w="15443200" h="7258685">
                <a:moveTo>
                  <a:pt x="0" y="0"/>
                </a:moveTo>
                <a:lnTo>
                  <a:pt x="15443200" y="0"/>
                </a:lnTo>
                <a:lnTo>
                  <a:pt x="15443200" y="7258685"/>
                </a:lnTo>
                <a:lnTo>
                  <a:pt x="0" y="7258685"/>
                </a:lnTo>
                <a:lnTo>
                  <a:pt x="0" y="0"/>
                </a:lnTo>
                <a:close/>
              </a:path>
            </a:pathLst>
          </a:custGeom>
          <a:blipFill>
            <a:blip r:embed="rId8"/>
            <a:stretch>
              <a:fillRect t="-3099" b="-3099"/>
            </a:stretch>
          </a:blipFill>
        </p:spPr>
        <p:txBody>
          <a:bodyPr/>
          <a:lstStyle/>
          <a:p>
            <a:endParaRPr lang="en-AE"/>
          </a:p>
        </p:txBody>
      </p:sp>
      <p:sp>
        <p:nvSpPr>
          <p:cNvPr id="18" name="TextBox 17">
            <a:extLst>
              <a:ext uri="{FF2B5EF4-FFF2-40B4-BE49-F238E27FC236}">
                <a16:creationId xmlns:a16="http://schemas.microsoft.com/office/drawing/2014/main" id="{73D6F7D4-02B7-0C37-5FFD-9B37539060B7}"/>
              </a:ext>
            </a:extLst>
          </p:cNvPr>
          <p:cNvSpPr txBox="1"/>
          <p:nvPr/>
        </p:nvSpPr>
        <p:spPr>
          <a:xfrm>
            <a:off x="1884872" y="256636"/>
            <a:ext cx="14000671" cy="2723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300" b="1" dirty="0">
                <a:solidFill>
                  <a:schemeClr val="bg1"/>
                </a:solidFill>
                <a:latin typeface="Canva Sans Bold"/>
                <a:cs typeface="Arial"/>
              </a:rPr>
              <a:t>4- Payroll Calendar</a:t>
            </a:r>
            <a:endParaRPr lang="en-US">
              <a:solidFill>
                <a:schemeClr val="bg1"/>
              </a:solidFill>
              <a:ea typeface="Calibri"/>
              <a:cs typeface="Calibri"/>
            </a:endParaRPr>
          </a:p>
          <a:p>
            <a:r>
              <a:rPr lang="en-US" sz="3200" dirty="0">
                <a:solidFill>
                  <a:schemeClr val="bg1"/>
                </a:solidFill>
                <a:latin typeface="Arial"/>
                <a:cs typeface="Arial"/>
              </a:rPr>
              <a:t>A Payroll Calendar is a schedule that defines payroll processing dates, including pay periods, cutoff dates, and payment dates. It helps ensure timely salary payments, compliance with company policies, and efficient payroll management.</a:t>
            </a:r>
            <a:endParaRPr lang="en-US">
              <a:solidFill>
                <a:schemeClr val="bg1"/>
              </a:solidFill>
              <a:ea typeface="Calibri"/>
              <a:cs typeface="Calibri"/>
            </a:endParaRPr>
          </a:p>
        </p:txBody>
      </p:sp>
    </p:spTree>
    <p:extLst>
      <p:ext uri="{BB962C8B-B14F-4D97-AF65-F5344CB8AC3E}">
        <p14:creationId xmlns:p14="http://schemas.microsoft.com/office/powerpoint/2010/main" val="3102451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4A50-6AB5-4908-1CD5-D93396D9562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73161F-F40B-78E3-F51B-CF6E2DB77D43}"/>
              </a:ext>
            </a:extLst>
          </p:cNvPr>
          <p:cNvGrpSpPr/>
          <p:nvPr/>
        </p:nvGrpSpPr>
        <p:grpSpPr>
          <a:xfrm>
            <a:off x="1" y="0"/>
            <a:ext cx="18288000" cy="10287000"/>
            <a:chOff x="0" y="0"/>
            <a:chExt cx="24384000" cy="13716000"/>
          </a:xfrm>
        </p:grpSpPr>
        <p:sp>
          <p:nvSpPr>
            <p:cNvPr id="3" name="Freeform 3">
              <a:extLst>
                <a:ext uri="{FF2B5EF4-FFF2-40B4-BE49-F238E27FC236}">
                  <a16:creationId xmlns:a16="http://schemas.microsoft.com/office/drawing/2014/main" id="{6A4943EC-A32D-61CF-A345-5F277FDA5737}"/>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8FE770BF-2D04-C079-78AD-7DD92EF1D6E7}"/>
              </a:ext>
            </a:extLst>
          </p:cNvPr>
          <p:cNvSpPr/>
          <p:nvPr/>
        </p:nvSpPr>
        <p:spPr>
          <a:xfrm>
            <a:off x="865257" y="857582"/>
            <a:ext cx="16366370" cy="8760870"/>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D5F5414E-4968-E40A-DD72-729C94B3094B}"/>
              </a:ext>
            </a:extLst>
          </p:cNvPr>
          <p:cNvSpPr/>
          <p:nvPr/>
        </p:nvSpPr>
        <p:spPr>
          <a:xfrm rot="17739775">
            <a:off x="12495641"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2953D732-BCD3-CD86-8719-DE41E9E588BA}"/>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F24B762D-9184-2D98-C2FE-9ACEF7259723}"/>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1BED1252-4AFF-E3A3-53BA-126AB45CA3FD}"/>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43924B10-36C5-2E59-88FA-381E3130107C}"/>
              </a:ext>
            </a:extLst>
          </p:cNvPr>
          <p:cNvSpPr/>
          <p:nvPr/>
        </p:nvSpPr>
        <p:spPr>
          <a:xfrm>
            <a:off x="-299791" y="-6085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3" name="TextBox 12">
            <a:extLst>
              <a:ext uri="{FF2B5EF4-FFF2-40B4-BE49-F238E27FC236}">
                <a16:creationId xmlns:a16="http://schemas.microsoft.com/office/drawing/2014/main" id="{3FA92212-E67C-2D8A-7116-95985D37F786}"/>
              </a:ext>
            </a:extLst>
          </p:cNvPr>
          <p:cNvSpPr txBox="1"/>
          <p:nvPr/>
        </p:nvSpPr>
        <p:spPr>
          <a:xfrm>
            <a:off x="1647645" y="968315"/>
            <a:ext cx="1231851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Canva Sans Bold"/>
              </a:rPr>
              <a:t>Add Payroll Calendar to the employee</a:t>
            </a:r>
            <a:endParaRPr lang="en-US" sz="4400">
              <a:solidFill>
                <a:schemeClr val="bg1"/>
              </a:solidFill>
              <a:ea typeface="Calibri"/>
              <a:cs typeface="Calibri"/>
            </a:endParaRPr>
          </a:p>
        </p:txBody>
      </p:sp>
      <p:sp>
        <p:nvSpPr>
          <p:cNvPr id="15" name="TextBox 14">
            <a:extLst>
              <a:ext uri="{FF2B5EF4-FFF2-40B4-BE49-F238E27FC236}">
                <a16:creationId xmlns:a16="http://schemas.microsoft.com/office/drawing/2014/main" id="{A7AAABFB-7114-FF60-2DB7-1670A2D80F0F}"/>
              </a:ext>
            </a:extLst>
          </p:cNvPr>
          <p:cNvSpPr txBox="1"/>
          <p:nvPr/>
        </p:nvSpPr>
        <p:spPr>
          <a:xfrm>
            <a:off x="1647646" y="1938787"/>
            <a:ext cx="11736236"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Calibri"/>
                <a:ea typeface="Calibri"/>
                <a:cs typeface="Arial"/>
              </a:rPr>
              <a:t>Assigning a Payroll Calendar to an employee sets their payment schedule, ensuring salaries are processed correctly and on time. All employees linked to a payroll calendar will receive its associated payroll elements.</a:t>
            </a:r>
            <a:endParaRPr lang="en-US" sz="3200">
              <a:solidFill>
                <a:schemeClr val="bg1"/>
              </a:solidFill>
              <a:latin typeface="Calibri"/>
              <a:ea typeface="Calibri"/>
              <a:cs typeface="Calibri"/>
            </a:endParaRPr>
          </a:p>
        </p:txBody>
      </p:sp>
      <p:sp>
        <p:nvSpPr>
          <p:cNvPr id="19" name="Freeform 11" descr="A screenshot of a computer&#10;&#10;AI-generated content may be incorrect.">
            <a:extLst>
              <a:ext uri="{FF2B5EF4-FFF2-40B4-BE49-F238E27FC236}">
                <a16:creationId xmlns:a16="http://schemas.microsoft.com/office/drawing/2014/main" id="{7290847D-F28F-229A-D64D-1A77A58EF53C}"/>
              </a:ext>
            </a:extLst>
          </p:cNvPr>
          <p:cNvSpPr/>
          <p:nvPr/>
        </p:nvSpPr>
        <p:spPr>
          <a:xfrm>
            <a:off x="6598104" y="3558894"/>
            <a:ext cx="10445151" cy="5870524"/>
          </a:xfrm>
          <a:custGeom>
            <a:avLst/>
            <a:gdLst/>
            <a:ahLst/>
            <a:cxnLst/>
            <a:rect l="l" t="t" r="r" b="b"/>
            <a:pathLst>
              <a:path w="14732000" h="8603742">
                <a:moveTo>
                  <a:pt x="0" y="0"/>
                </a:moveTo>
                <a:lnTo>
                  <a:pt x="14732000" y="0"/>
                </a:lnTo>
                <a:lnTo>
                  <a:pt x="14732000" y="8603742"/>
                </a:lnTo>
                <a:lnTo>
                  <a:pt x="0" y="8603742"/>
                </a:lnTo>
                <a:lnTo>
                  <a:pt x="0" y="0"/>
                </a:lnTo>
                <a:close/>
              </a:path>
            </a:pathLst>
          </a:custGeom>
          <a:blipFill>
            <a:blip r:embed="rId7"/>
            <a:stretch>
              <a:fillRect t="-9693" b="-9694"/>
            </a:stretch>
          </a:blipFill>
        </p:spPr>
        <p:txBody>
          <a:bodyPr/>
          <a:lstStyle/>
          <a:p>
            <a:endParaRPr lang="en-AE"/>
          </a:p>
        </p:txBody>
      </p:sp>
    </p:spTree>
    <p:extLst>
      <p:ext uri="{BB962C8B-B14F-4D97-AF65-F5344CB8AC3E}">
        <p14:creationId xmlns:p14="http://schemas.microsoft.com/office/powerpoint/2010/main" val="446053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7F7F8-E409-7828-F6F9-D1AAC6B9611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A6A16C3-7DA0-4B16-6F9F-8BD32A19F67A}"/>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3AB88A2E-B011-C70B-B17B-C77FDC3384E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85DCA819-ED76-B58E-9FB7-8E74B7F34B71}"/>
              </a:ext>
            </a:extLst>
          </p:cNvPr>
          <p:cNvSpPr/>
          <p:nvPr/>
        </p:nvSpPr>
        <p:spPr>
          <a:xfrm>
            <a:off x="561532" y="979072"/>
            <a:ext cx="18717068" cy="9041228"/>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A1E13DF9-DD38-E83E-978B-69BC56FECCD0}"/>
              </a:ext>
            </a:extLst>
          </p:cNvPr>
          <p:cNvSpPr/>
          <p:nvPr/>
        </p:nvSpPr>
        <p:spPr>
          <a:xfrm rot="17739775">
            <a:off x="13617075" y="5357485"/>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D365975B-064A-FAEC-E3D9-20B1BB0CF2B0}"/>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CAC458D9-2731-6A57-311E-9AFA66B08FD4}"/>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17945167-DF6B-A9B9-9C73-124734A6378E}"/>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F2DA4519-5E41-7F57-B239-411CA4B7CA7A}"/>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9" name="Freeform 3" descr="A money and credit card  AI-generated content may be incorrect.">
            <a:extLst>
              <a:ext uri="{FF2B5EF4-FFF2-40B4-BE49-F238E27FC236}">
                <a16:creationId xmlns:a16="http://schemas.microsoft.com/office/drawing/2014/main" id="{A6D62013-F379-6779-376E-874D1BAF6503}"/>
              </a:ext>
            </a:extLst>
          </p:cNvPr>
          <p:cNvSpPr/>
          <p:nvPr/>
        </p:nvSpPr>
        <p:spPr>
          <a:xfrm>
            <a:off x="646983" y="6517463"/>
            <a:ext cx="4534619" cy="3202345"/>
          </a:xfrm>
          <a:custGeom>
            <a:avLst/>
            <a:gdLst/>
            <a:ahLst/>
            <a:cxnLst/>
            <a:rect l="l" t="t" r="r" b="b"/>
            <a:pathLst>
              <a:path w="6908800" h="4241038">
                <a:moveTo>
                  <a:pt x="0" y="0"/>
                </a:moveTo>
                <a:lnTo>
                  <a:pt x="6908800" y="0"/>
                </a:lnTo>
                <a:lnTo>
                  <a:pt x="6908800" y="4241038"/>
                </a:lnTo>
                <a:lnTo>
                  <a:pt x="0" y="4241038"/>
                </a:lnTo>
                <a:lnTo>
                  <a:pt x="0" y="0"/>
                </a:lnTo>
                <a:close/>
              </a:path>
            </a:pathLst>
          </a:custGeom>
          <a:blipFill>
            <a:blip r:embed="rId7"/>
            <a:stretch>
              <a:fillRect t="-31451" b="-31451"/>
            </a:stretch>
          </a:blipFill>
        </p:spPr>
        <p:txBody>
          <a:bodyPr/>
          <a:lstStyle/>
          <a:p>
            <a:endParaRPr lang="en-AE"/>
          </a:p>
        </p:txBody>
      </p:sp>
      <p:grpSp>
        <p:nvGrpSpPr>
          <p:cNvPr id="16" name="Group 4">
            <a:extLst>
              <a:ext uri="{FF2B5EF4-FFF2-40B4-BE49-F238E27FC236}">
                <a16:creationId xmlns:a16="http://schemas.microsoft.com/office/drawing/2014/main" id="{76EF8627-156C-6712-1CEC-990667D18B4F}"/>
              </a:ext>
            </a:extLst>
          </p:cNvPr>
          <p:cNvGrpSpPr/>
          <p:nvPr/>
        </p:nvGrpSpPr>
        <p:grpSpPr>
          <a:xfrm>
            <a:off x="859766" y="966698"/>
            <a:ext cx="7848600" cy="679311"/>
            <a:chOff x="0" y="0"/>
            <a:chExt cx="10464800" cy="905748"/>
          </a:xfrm>
        </p:grpSpPr>
        <p:sp>
          <p:nvSpPr>
            <p:cNvPr id="11" name="Freeform 5">
              <a:extLst>
                <a:ext uri="{FF2B5EF4-FFF2-40B4-BE49-F238E27FC236}">
                  <a16:creationId xmlns:a16="http://schemas.microsoft.com/office/drawing/2014/main" id="{AE9E1366-802E-C96A-689B-82C37241CCE2}"/>
                </a:ext>
              </a:extLst>
            </p:cNvPr>
            <p:cNvSpPr/>
            <p:nvPr/>
          </p:nvSpPr>
          <p:spPr>
            <a:xfrm>
              <a:off x="0" y="0"/>
              <a:ext cx="10464800" cy="905748"/>
            </a:xfrm>
            <a:custGeom>
              <a:avLst/>
              <a:gdLst/>
              <a:ahLst/>
              <a:cxnLst/>
              <a:rect l="l" t="t" r="r" b="b"/>
              <a:pathLst>
                <a:path w="10464800" h="905748">
                  <a:moveTo>
                    <a:pt x="0" y="0"/>
                  </a:moveTo>
                  <a:lnTo>
                    <a:pt x="10464800" y="0"/>
                  </a:lnTo>
                  <a:lnTo>
                    <a:pt x="10464800" y="905748"/>
                  </a:lnTo>
                  <a:lnTo>
                    <a:pt x="0" y="905748"/>
                  </a:lnTo>
                  <a:close/>
                </a:path>
              </a:pathLst>
            </a:custGeom>
            <a:solidFill>
              <a:srgbClr val="000000">
                <a:alpha val="0"/>
              </a:srgbClr>
            </a:solidFill>
          </p:spPr>
          <p:txBody>
            <a:bodyPr/>
            <a:lstStyle/>
            <a:p>
              <a:endParaRPr lang="en-AE"/>
            </a:p>
          </p:txBody>
        </p:sp>
        <p:sp>
          <p:nvSpPr>
            <p:cNvPr id="12" name="TextBox 6">
              <a:extLst>
                <a:ext uri="{FF2B5EF4-FFF2-40B4-BE49-F238E27FC236}">
                  <a16:creationId xmlns:a16="http://schemas.microsoft.com/office/drawing/2014/main" id="{D4058754-CC5D-8028-5D9E-CB72092FFBC3}"/>
                </a:ext>
              </a:extLst>
            </p:cNvPr>
            <p:cNvSpPr txBox="1"/>
            <p:nvPr/>
          </p:nvSpPr>
          <p:spPr>
            <a:xfrm>
              <a:off x="0" y="38100"/>
              <a:ext cx="10464800" cy="867648"/>
            </a:xfrm>
            <a:prstGeom prst="rect">
              <a:avLst/>
            </a:prstGeom>
          </p:spPr>
          <p:txBody>
            <a:bodyPr lIns="0" tIns="0" rIns="0" bIns="0" rtlCol="0" anchor="t"/>
            <a:lstStyle/>
            <a:p>
              <a:pPr algn="ctr">
                <a:lnSpc>
                  <a:spcPts val="4759"/>
                </a:lnSpc>
              </a:pPr>
              <a:r>
                <a:rPr lang="en-US" sz="4300" b="1" dirty="0">
                  <a:solidFill>
                    <a:schemeClr val="bg1"/>
                  </a:solidFill>
                  <a:latin typeface="Canva Sans Bold"/>
                  <a:ea typeface="Canva Sans Bold"/>
                  <a:cs typeface="Canva Sans Bold"/>
                  <a:sym typeface="Canva Sans Bold"/>
                </a:rPr>
                <a:t>5- Define Payment Method</a:t>
              </a:r>
              <a:endParaRPr lang="en-US" sz="4300" b="1" dirty="0">
                <a:solidFill>
                  <a:schemeClr val="bg1"/>
                </a:solidFill>
                <a:latin typeface="Canva Sans Bold"/>
                <a:ea typeface="Canva Sans Bold"/>
                <a:cs typeface="Canva Sans Bold"/>
              </a:endParaRPr>
            </a:p>
          </p:txBody>
        </p:sp>
      </p:grpSp>
      <p:sp>
        <p:nvSpPr>
          <p:cNvPr id="18" name="TextBox 10">
            <a:extLst>
              <a:ext uri="{FF2B5EF4-FFF2-40B4-BE49-F238E27FC236}">
                <a16:creationId xmlns:a16="http://schemas.microsoft.com/office/drawing/2014/main" id="{3325609C-41BD-51E1-A4CF-610170045778}"/>
              </a:ext>
            </a:extLst>
          </p:cNvPr>
          <p:cNvSpPr txBox="1"/>
          <p:nvPr/>
        </p:nvSpPr>
        <p:spPr>
          <a:xfrm>
            <a:off x="1056736" y="1919647"/>
            <a:ext cx="13944600" cy="2597408"/>
          </a:xfrm>
          <a:prstGeom prst="rect">
            <a:avLst/>
          </a:prstGeom>
        </p:spPr>
        <p:txBody>
          <a:bodyPr lIns="0" tIns="0" rIns="0" bIns="0" rtlCol="0" anchor="t"/>
          <a:lstStyle/>
          <a:p>
            <a:pPr algn="l">
              <a:lnSpc>
                <a:spcPts val="3840"/>
              </a:lnSpc>
            </a:pPr>
            <a:r>
              <a:rPr lang="en-US" sz="3200" dirty="0">
                <a:solidFill>
                  <a:schemeClr val="bg1"/>
                </a:solidFill>
                <a:latin typeface="Calibri (MS)"/>
                <a:ea typeface="Calibri (MS)"/>
                <a:cs typeface="Calibri (MS)"/>
                <a:sym typeface="Calibri (MS)"/>
              </a:rPr>
              <a:t>Before creating a </a:t>
            </a:r>
            <a:r>
              <a:rPr lang="en-US" sz="3200" b="1" dirty="0">
                <a:solidFill>
                  <a:schemeClr val="bg1"/>
                </a:solidFill>
                <a:latin typeface="Calibri (MS) Bold"/>
                <a:ea typeface="Calibri (MS) Bold"/>
                <a:cs typeface="Calibri (MS) Bold"/>
                <a:sym typeface="Calibri (MS) Bold"/>
              </a:rPr>
              <a:t>Payment Method</a:t>
            </a:r>
            <a:r>
              <a:rPr lang="en-US" sz="3200" dirty="0">
                <a:solidFill>
                  <a:schemeClr val="bg1"/>
                </a:solidFill>
                <a:latin typeface="Calibri (MS)"/>
                <a:ea typeface="Calibri (MS)"/>
                <a:cs typeface="Calibri (MS)"/>
                <a:sym typeface="Calibri (MS)"/>
              </a:rPr>
              <a:t>, we first need to set up a </a:t>
            </a:r>
            <a:r>
              <a:rPr lang="en-US" sz="3200" b="1" dirty="0">
                <a:solidFill>
                  <a:schemeClr val="bg1"/>
                </a:solidFill>
                <a:latin typeface="Calibri (MS) Bold"/>
                <a:ea typeface="Calibri (MS) Bold"/>
                <a:cs typeface="Calibri (MS) Bold"/>
                <a:sym typeface="Calibri (MS) Bold"/>
              </a:rPr>
              <a:t>Payment Type</a:t>
            </a:r>
            <a:r>
              <a:rPr lang="en-US" sz="3200" dirty="0">
                <a:solidFill>
                  <a:schemeClr val="bg1"/>
                </a:solidFill>
                <a:latin typeface="Calibri (MS)"/>
                <a:ea typeface="Calibri (MS)"/>
                <a:cs typeface="Calibri (MS)"/>
                <a:sym typeface="Calibri (MS)"/>
              </a:rPr>
              <a:t>.</a:t>
            </a:r>
            <a:endParaRPr lang="en-US" dirty="0">
              <a:solidFill>
                <a:schemeClr val="bg1"/>
              </a:solidFill>
              <a:ea typeface="Calibri"/>
              <a:cs typeface="Calibri"/>
            </a:endParaRPr>
          </a:p>
          <a:p>
            <a:pPr algn="l">
              <a:lnSpc>
                <a:spcPts val="3840"/>
              </a:lnSpc>
            </a:pPr>
            <a:endParaRPr lang="en-US" sz="3200" dirty="0">
              <a:solidFill>
                <a:schemeClr val="bg1"/>
              </a:solidFill>
              <a:latin typeface="Calibri (MS)"/>
              <a:ea typeface="Calibri (MS)"/>
              <a:cs typeface="Calibri (MS)"/>
            </a:endParaRPr>
          </a:p>
          <a:p>
            <a:pPr algn="l">
              <a:lnSpc>
                <a:spcPts val="3840"/>
              </a:lnSpc>
            </a:pPr>
            <a:r>
              <a:rPr lang="en-US" sz="3200" dirty="0">
                <a:solidFill>
                  <a:schemeClr val="bg1"/>
                </a:solidFill>
                <a:latin typeface="Calibri (MS)"/>
                <a:ea typeface="Calibri (MS)"/>
                <a:cs typeface="Calibri (MS)"/>
                <a:sym typeface="Calibri (MS)"/>
              </a:rPr>
              <a:t>The </a:t>
            </a:r>
            <a:r>
              <a:rPr lang="en-US" sz="3200" b="1" dirty="0">
                <a:solidFill>
                  <a:schemeClr val="bg1"/>
                </a:solidFill>
                <a:latin typeface="Calibri (MS) Bold"/>
                <a:ea typeface="Calibri (MS) Bold"/>
                <a:cs typeface="Calibri (MS) Bold"/>
                <a:sym typeface="Calibri (MS) Bold"/>
              </a:rPr>
              <a:t>Payment Type </a:t>
            </a:r>
            <a:r>
              <a:rPr lang="en-US" sz="3200" dirty="0">
                <a:solidFill>
                  <a:schemeClr val="bg1"/>
                </a:solidFill>
                <a:latin typeface="Calibri (MS)"/>
                <a:ea typeface="Calibri (MS)"/>
                <a:cs typeface="Calibri (MS)"/>
                <a:sym typeface="Calibri (MS)"/>
              </a:rPr>
              <a:t>setup defines how employees receive their salaries each month, either through</a:t>
            </a:r>
            <a:endParaRPr lang="en-US" sz="3200" dirty="0">
              <a:solidFill>
                <a:schemeClr val="bg1"/>
              </a:solidFill>
              <a:latin typeface="Calibri (MS)"/>
              <a:ea typeface="Calibri (MS)"/>
              <a:cs typeface="Calibri (MS)"/>
            </a:endParaRPr>
          </a:p>
          <a:p>
            <a:pPr algn="l">
              <a:lnSpc>
                <a:spcPts val="3840"/>
              </a:lnSpc>
            </a:pPr>
            <a:endParaRPr lang="en-US" sz="3200" dirty="0">
              <a:solidFill>
                <a:schemeClr val="bg1"/>
              </a:solidFill>
              <a:latin typeface="Calibri (MS)"/>
              <a:ea typeface="Calibri (MS)"/>
              <a:cs typeface="Calibri (MS)"/>
            </a:endParaRPr>
          </a:p>
        </p:txBody>
      </p:sp>
      <p:sp>
        <p:nvSpPr>
          <p:cNvPr id="21" name="TextBox 10">
            <a:extLst>
              <a:ext uri="{FF2B5EF4-FFF2-40B4-BE49-F238E27FC236}">
                <a16:creationId xmlns:a16="http://schemas.microsoft.com/office/drawing/2014/main" id="{70E38FD7-BB52-7BE2-3627-D9D1F1233772}"/>
              </a:ext>
            </a:extLst>
          </p:cNvPr>
          <p:cNvSpPr txBox="1"/>
          <p:nvPr/>
        </p:nvSpPr>
        <p:spPr>
          <a:xfrm>
            <a:off x="6738703" y="6369590"/>
            <a:ext cx="12456545" cy="2683672"/>
          </a:xfrm>
          <a:prstGeom prst="rect">
            <a:avLst/>
          </a:prstGeom>
        </p:spPr>
        <p:txBody>
          <a:bodyPr lIns="0" tIns="0" rIns="0" bIns="0" rtlCol="0" anchor="t"/>
          <a:lstStyle/>
          <a:p>
            <a:pPr algn="l">
              <a:lnSpc>
                <a:spcPts val="3840"/>
              </a:lnSpc>
            </a:pPr>
            <a:endParaRPr lang="en-US" sz="3200" dirty="0">
              <a:solidFill>
                <a:schemeClr val="bg1"/>
              </a:solidFill>
              <a:latin typeface="Calibri (MS)"/>
              <a:ea typeface="Calibri (MS)"/>
              <a:cs typeface="Calibri (MS)"/>
            </a:endParaRPr>
          </a:p>
          <a:p>
            <a:pPr algn="l">
              <a:lnSpc>
                <a:spcPts val="3840"/>
              </a:lnSpc>
            </a:pPr>
            <a:r>
              <a:rPr lang="en-GB" sz="3200" kern="1200" dirty="0">
                <a:solidFill>
                  <a:schemeClr val="bg1"/>
                </a:solidFill>
                <a:effectLst/>
                <a:latin typeface="Calibri" panose="020F0502020204030204" pitchFamily="34" charset="0"/>
                <a:ea typeface="+mn-ea"/>
                <a:cs typeface="+mn-cs"/>
              </a:rPr>
              <a:t>Bank Transfer is the preferred option as it is more secure and reduces manual entry.</a:t>
            </a:r>
            <a:br>
              <a:rPr lang="en-US" sz="3200" kern="1200" dirty="0">
                <a:solidFill>
                  <a:schemeClr val="bg1"/>
                </a:solidFill>
                <a:effectLst/>
                <a:latin typeface="Calibri (MS)"/>
                <a:cs typeface="Calibri (MS)"/>
                <a:sym typeface="Calibri (MS)"/>
              </a:rPr>
            </a:br>
            <a:br>
              <a:rPr lang="en-US" sz="3200" kern="1200" dirty="0">
                <a:solidFill>
                  <a:schemeClr val="bg1"/>
                </a:solidFill>
                <a:effectLst/>
                <a:latin typeface="Calibri (MS)"/>
                <a:cs typeface="Calibri (MS)"/>
                <a:sym typeface="Calibri (MS)"/>
              </a:rPr>
            </a:br>
            <a:r>
              <a:rPr lang="en-GB" sz="3200" kern="1200" dirty="0">
                <a:solidFill>
                  <a:schemeClr val="bg1"/>
                </a:solidFill>
                <a:effectLst/>
                <a:latin typeface="Calibri" panose="020F0502020204030204" pitchFamily="34" charset="0"/>
                <a:ea typeface="+mn-ea"/>
                <a:cs typeface="+mn-cs"/>
              </a:rPr>
              <a:t>Since the </a:t>
            </a:r>
            <a:r>
              <a:rPr lang="en-GB" sz="3200" b="1" kern="1200" dirty="0">
                <a:solidFill>
                  <a:schemeClr val="bg1"/>
                </a:solidFill>
                <a:effectLst/>
                <a:latin typeface="Calibri" panose="020F0502020204030204" pitchFamily="34" charset="0"/>
                <a:ea typeface="+mn-ea"/>
                <a:cs typeface="+mn-cs"/>
              </a:rPr>
              <a:t>Payment Type </a:t>
            </a:r>
            <a:r>
              <a:rPr lang="en-GB" sz="3200" kern="1200" dirty="0">
                <a:solidFill>
                  <a:schemeClr val="bg1"/>
                </a:solidFill>
                <a:effectLst/>
                <a:latin typeface="Calibri" panose="020F0502020204030204" pitchFamily="34" charset="0"/>
                <a:ea typeface="+mn-ea"/>
                <a:cs typeface="+mn-cs"/>
              </a:rPr>
              <a:t>has already been set up, we can proceed directly to configuring the </a:t>
            </a:r>
            <a:r>
              <a:rPr lang="en-GB" sz="3200" b="1" kern="1200" dirty="0">
                <a:solidFill>
                  <a:schemeClr val="bg1"/>
                </a:solidFill>
                <a:effectLst/>
                <a:latin typeface="Calibri" panose="020F0502020204030204" pitchFamily="34" charset="0"/>
                <a:ea typeface="+mn-ea"/>
                <a:cs typeface="+mn-cs"/>
              </a:rPr>
              <a:t>Payment Method</a:t>
            </a:r>
            <a:r>
              <a:rPr lang="en-GB" sz="3200" kern="1200" dirty="0">
                <a:solidFill>
                  <a:schemeClr val="bg1"/>
                </a:solidFill>
                <a:effectLst/>
                <a:latin typeface="Calibri" panose="020F0502020204030204" pitchFamily="34" charset="0"/>
                <a:ea typeface="+mn-ea"/>
                <a:cs typeface="+mn-cs"/>
              </a:rPr>
              <a:t>.</a:t>
            </a:r>
            <a:endParaRPr lang="en-US" sz="3200" dirty="0">
              <a:solidFill>
                <a:schemeClr val="bg1"/>
              </a:solidFill>
              <a:latin typeface="Calibri (MS)"/>
              <a:ea typeface="Calibri (MS)"/>
              <a:cs typeface="Calibri (MS)"/>
            </a:endParaRPr>
          </a:p>
          <a:p>
            <a:pPr algn="l">
              <a:lnSpc>
                <a:spcPts val="3840"/>
              </a:lnSpc>
            </a:pPr>
            <a:endParaRPr lang="en-US" sz="3200" dirty="0">
              <a:solidFill>
                <a:schemeClr val="bg1"/>
              </a:solidFill>
              <a:latin typeface="Calibri (MS)"/>
              <a:ea typeface="Calibri (MS)"/>
              <a:cs typeface="Calibri (MS)"/>
            </a:endParaRPr>
          </a:p>
        </p:txBody>
      </p:sp>
      <p:sp>
        <p:nvSpPr>
          <p:cNvPr id="23" name="TextBox 22">
            <a:extLst>
              <a:ext uri="{FF2B5EF4-FFF2-40B4-BE49-F238E27FC236}">
                <a16:creationId xmlns:a16="http://schemas.microsoft.com/office/drawing/2014/main" id="{CC42D3C3-D962-7843-6D36-11CB4F53FBB2}"/>
              </a:ext>
            </a:extLst>
          </p:cNvPr>
          <p:cNvSpPr txBox="1"/>
          <p:nvPr/>
        </p:nvSpPr>
        <p:spPr>
          <a:xfrm>
            <a:off x="6176513" y="530308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Bank</a:t>
            </a:r>
            <a:endParaRPr lang="en-US" b="1" dirty="0">
              <a:solidFill>
                <a:schemeClr val="bg1"/>
              </a:solidFill>
              <a:ea typeface="Calibri"/>
              <a:cs typeface="Calibri"/>
            </a:endParaRPr>
          </a:p>
        </p:txBody>
      </p:sp>
      <p:sp>
        <p:nvSpPr>
          <p:cNvPr id="24" name="TextBox 23">
            <a:extLst>
              <a:ext uri="{FF2B5EF4-FFF2-40B4-BE49-F238E27FC236}">
                <a16:creationId xmlns:a16="http://schemas.microsoft.com/office/drawing/2014/main" id="{A356A480-7EB6-512C-A70B-A2481220CE2D}"/>
              </a:ext>
            </a:extLst>
          </p:cNvPr>
          <p:cNvSpPr txBox="1"/>
          <p:nvPr/>
        </p:nvSpPr>
        <p:spPr>
          <a:xfrm>
            <a:off x="655607" y="5324654"/>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Cash</a:t>
            </a:r>
            <a:endParaRPr lang="en-US">
              <a:solidFill>
                <a:schemeClr val="bg1"/>
              </a:solidFill>
              <a:ea typeface="Calibri"/>
              <a:cs typeface="Calibri"/>
            </a:endParaRPr>
          </a:p>
        </p:txBody>
      </p:sp>
      <p:sp>
        <p:nvSpPr>
          <p:cNvPr id="26" name="AutoShape 23">
            <a:extLst>
              <a:ext uri="{FF2B5EF4-FFF2-40B4-BE49-F238E27FC236}">
                <a16:creationId xmlns:a16="http://schemas.microsoft.com/office/drawing/2014/main" id="{07D938A2-D40A-C677-E85F-5C934ECC610C}"/>
              </a:ext>
            </a:extLst>
          </p:cNvPr>
          <p:cNvSpPr/>
          <p:nvPr/>
        </p:nvSpPr>
        <p:spPr>
          <a:xfrm rot="2408323" flipV="1">
            <a:off x="7295819" y="6024599"/>
            <a:ext cx="2032280" cy="345056"/>
          </a:xfrm>
          <a:prstGeom prst="line">
            <a:avLst/>
          </a:prstGeom>
          <a:ln w="57150" cap="rnd">
            <a:solidFill>
              <a:srgbClr val="000000"/>
            </a:solidFill>
            <a:prstDash val="solid"/>
            <a:headEnd type="none" w="sm" len="sm"/>
            <a:tailEnd type="triangle" w="lg" len="med"/>
          </a:ln>
        </p:spPr>
        <p:txBody>
          <a:bodyPr/>
          <a:lstStyle/>
          <a:p>
            <a:endParaRPr lang="en-AE"/>
          </a:p>
        </p:txBody>
      </p:sp>
      <p:sp>
        <p:nvSpPr>
          <p:cNvPr id="27" name="Right Brace 26">
            <a:extLst>
              <a:ext uri="{FF2B5EF4-FFF2-40B4-BE49-F238E27FC236}">
                <a16:creationId xmlns:a16="http://schemas.microsoft.com/office/drawing/2014/main" id="{F0D11CBC-6F07-F500-5024-17DAA771E129}"/>
              </a:ext>
            </a:extLst>
          </p:cNvPr>
          <p:cNvSpPr/>
          <p:nvPr/>
        </p:nvSpPr>
        <p:spPr>
          <a:xfrm rot="16200000">
            <a:off x="2914650" y="1492209"/>
            <a:ext cx="1905000" cy="5753100"/>
          </a:xfrm>
          <a:prstGeom prst="rightBrace">
            <a:avLst>
              <a:gd name="adj1" fmla="val 0"/>
              <a:gd name="adj2" fmla="val 51935"/>
            </a:avLst>
          </a:prstGeom>
          <a:ln w="76200"/>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AE"/>
          </a:p>
        </p:txBody>
      </p:sp>
    </p:spTree>
    <p:extLst>
      <p:ext uri="{BB962C8B-B14F-4D97-AF65-F5344CB8AC3E}">
        <p14:creationId xmlns:p14="http://schemas.microsoft.com/office/powerpoint/2010/main" val="3427798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2A60C-B9B8-6F4E-7D65-3D563DFE301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6617CD1-FE67-5CD1-B7BB-DA6E261C23A5}"/>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3D94C85E-4283-4BC8-6FBB-40D8A70CE26C}"/>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925B892E-1EED-74E2-A677-A78D97839EA7}"/>
              </a:ext>
            </a:extLst>
          </p:cNvPr>
          <p:cNvSpPr/>
          <p:nvPr/>
        </p:nvSpPr>
        <p:spPr>
          <a:xfrm>
            <a:off x="433937" y="577223"/>
            <a:ext cx="19169954" cy="9709775"/>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DE58CB2A-F59C-DBEA-1D68-5FBE6BB5F976}"/>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4C1FCC43-25FC-BBAD-7890-C2394F926E0D}"/>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F83ED45F-5C9B-55C4-8DF5-41029DC6E2BB}"/>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252D33A7-93E7-6526-A69D-25AB0BE83F58}"/>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0BFED791-B50D-574B-8241-3DFEAE4EC88C}"/>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31" name="TextBox 30">
            <a:extLst>
              <a:ext uri="{FF2B5EF4-FFF2-40B4-BE49-F238E27FC236}">
                <a16:creationId xmlns:a16="http://schemas.microsoft.com/office/drawing/2014/main" id="{352D4974-1B83-011D-893B-6E3701DD19A7}"/>
              </a:ext>
            </a:extLst>
          </p:cNvPr>
          <p:cNvSpPr txBox="1"/>
          <p:nvPr/>
        </p:nvSpPr>
        <p:spPr>
          <a:xfrm>
            <a:off x="439947" y="580126"/>
            <a:ext cx="1777472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Then, we created a Payment Method.</a:t>
            </a:r>
            <a:endParaRPr lang="en-US" b="1" dirty="0">
              <a:solidFill>
                <a:schemeClr val="bg1"/>
              </a:solidFill>
              <a:latin typeface="Calibri"/>
              <a:ea typeface="Calibri"/>
              <a:cs typeface="Calibri"/>
            </a:endParaRPr>
          </a:p>
          <a:p>
            <a:endParaRPr lang="en-US" sz="3200" b="1" dirty="0">
              <a:solidFill>
                <a:schemeClr val="bg1"/>
              </a:solidFill>
              <a:latin typeface="Arial"/>
              <a:cs typeface="Arial"/>
            </a:endParaRPr>
          </a:p>
          <a:p>
            <a:r>
              <a:rPr lang="en-US" sz="3200" dirty="0">
                <a:solidFill>
                  <a:schemeClr val="bg1"/>
                </a:solidFill>
                <a:latin typeface="Arial"/>
                <a:cs typeface="Arial"/>
              </a:rPr>
              <a:t>A Payment Method defines how employees get paid, making the process more flexible, automated, and compliant. It helps reduce errors, improve security, and ensure salaries are paid accurately and on time.</a:t>
            </a:r>
            <a:endParaRPr lang="en-US" dirty="0">
              <a:solidFill>
                <a:schemeClr val="bg1"/>
              </a:solidFill>
              <a:ea typeface="Calibri"/>
              <a:cs typeface="Calibri"/>
            </a:endParaRPr>
          </a:p>
        </p:txBody>
      </p:sp>
      <p:pic>
        <p:nvPicPr>
          <p:cNvPr id="9" name="Picture 8" descr="A screenshot of a computer&#10;&#10;AI-generated content may be incorrect.">
            <a:extLst>
              <a:ext uri="{FF2B5EF4-FFF2-40B4-BE49-F238E27FC236}">
                <a16:creationId xmlns:a16="http://schemas.microsoft.com/office/drawing/2014/main" id="{677BDE2C-2DEC-34DD-7AA8-DA58A40CDB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0414" y="3362261"/>
            <a:ext cx="14097000" cy="6728114"/>
          </a:xfrm>
          <a:prstGeom prst="rect">
            <a:avLst/>
          </a:prstGeom>
        </p:spPr>
      </p:pic>
    </p:spTree>
    <p:extLst>
      <p:ext uri="{BB962C8B-B14F-4D97-AF65-F5344CB8AC3E}">
        <p14:creationId xmlns:p14="http://schemas.microsoft.com/office/powerpoint/2010/main" val="4070212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A7343-C700-E8F8-B017-5DD7577418C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C1239D1-3AB6-3A38-AD3D-98B08B563903}"/>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F4AAAEFD-E8D5-5B7C-99F1-4BB2917950C9}"/>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24660A9F-87F8-DAF6-8F99-E834AF0BEF0F}"/>
              </a:ext>
            </a:extLst>
          </p:cNvPr>
          <p:cNvSpPr/>
          <p:nvPr/>
        </p:nvSpPr>
        <p:spPr>
          <a:xfrm>
            <a:off x="520201" y="296864"/>
            <a:ext cx="18285747" cy="9709775"/>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7FB6DD85-D348-B4F1-2FC2-808F41257F7B}"/>
              </a:ext>
            </a:extLst>
          </p:cNvPr>
          <p:cNvSpPr/>
          <p:nvPr/>
        </p:nvSpPr>
        <p:spPr>
          <a:xfrm rot="17739775">
            <a:off x="12819132" y="427918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A56C380F-3169-E101-18C5-E582D5DB7CE5}"/>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5D5090B7-4A73-48DA-F65D-6F6D4971DE61}"/>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58896401-69E1-4560-E31E-40DBA2928F70}"/>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C30ABAE1-8622-95D8-989C-6D28715DEB13}"/>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7240F898-D086-A35E-73C6-31DEB56F8E49}"/>
              </a:ext>
            </a:extLst>
          </p:cNvPr>
          <p:cNvSpPr txBox="1"/>
          <p:nvPr/>
        </p:nvSpPr>
        <p:spPr>
          <a:xfrm>
            <a:off x="892834" y="795787"/>
            <a:ext cx="1574751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rial"/>
                <a:cs typeface="Arial"/>
              </a:rPr>
              <a:t>Also create A bank payment method that refers to any way of transferring funds through a bank.</a:t>
            </a:r>
            <a:endParaRPr lang="en-US" dirty="0">
              <a:solidFill>
                <a:schemeClr val="bg1"/>
              </a:solidFill>
              <a:ea typeface="Calibri"/>
              <a:cs typeface="Calibri"/>
            </a:endParaRPr>
          </a:p>
        </p:txBody>
      </p:sp>
      <p:sp>
        <p:nvSpPr>
          <p:cNvPr id="10" name="Freeform 8" descr="A screenshot of a computer&#10;&#10;AI-generated content may be incorrect.">
            <a:extLst>
              <a:ext uri="{FF2B5EF4-FFF2-40B4-BE49-F238E27FC236}">
                <a16:creationId xmlns:a16="http://schemas.microsoft.com/office/drawing/2014/main" id="{16A69491-6DF2-2C22-0D1A-46CAC0460C31}"/>
              </a:ext>
            </a:extLst>
          </p:cNvPr>
          <p:cNvSpPr/>
          <p:nvPr/>
        </p:nvSpPr>
        <p:spPr>
          <a:xfrm>
            <a:off x="2523226" y="2566358"/>
            <a:ext cx="12496800" cy="7218235"/>
          </a:xfrm>
          <a:custGeom>
            <a:avLst/>
            <a:gdLst/>
            <a:ahLst/>
            <a:cxnLst/>
            <a:rect l="l" t="t" r="r" b="b"/>
            <a:pathLst>
              <a:path w="16662400" h="9624314">
                <a:moveTo>
                  <a:pt x="0" y="0"/>
                </a:moveTo>
                <a:lnTo>
                  <a:pt x="16662400" y="0"/>
                </a:lnTo>
                <a:lnTo>
                  <a:pt x="16662400" y="9624314"/>
                </a:lnTo>
                <a:lnTo>
                  <a:pt x="0" y="9624314"/>
                </a:lnTo>
                <a:lnTo>
                  <a:pt x="0" y="0"/>
                </a:lnTo>
                <a:close/>
              </a:path>
            </a:pathLst>
          </a:custGeom>
          <a:blipFill>
            <a:blip r:embed="rId7"/>
            <a:stretch>
              <a:fillRect/>
            </a:stretch>
          </a:blipFill>
        </p:spPr>
        <p:txBody>
          <a:bodyPr/>
          <a:lstStyle/>
          <a:p>
            <a:endParaRPr lang="en-AE"/>
          </a:p>
        </p:txBody>
      </p:sp>
    </p:spTree>
    <p:extLst>
      <p:ext uri="{BB962C8B-B14F-4D97-AF65-F5344CB8AC3E}">
        <p14:creationId xmlns:p14="http://schemas.microsoft.com/office/powerpoint/2010/main" val="1235262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7709E-A3CC-B5A4-1483-2005C163CFA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DB37B12-3AA6-1393-F483-BDA758BA090C}"/>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4333BFCF-70FD-68F4-37CE-B6BA2AD24E8F}"/>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9C3DA522-BBD7-3235-42FB-3986821A166F}"/>
              </a:ext>
            </a:extLst>
          </p:cNvPr>
          <p:cNvSpPr/>
          <p:nvPr/>
        </p:nvSpPr>
        <p:spPr>
          <a:xfrm>
            <a:off x="369238" y="447826"/>
            <a:ext cx="19256218" cy="983917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C56808C8-4ACD-4EC8-67DE-4590D8A908F4}"/>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D107A068-1EBB-0118-8B48-636E90A733EF}"/>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15811E85-7E4E-C3BC-DA35-E674D6DC2D56}"/>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CC032201-6110-33B6-C202-4F58733CDE08}"/>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534E4884-09DC-9A3D-7E36-6186E2B15904}"/>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9397A092-5D76-B5D9-79A1-5FF2BF5A2362}"/>
              </a:ext>
            </a:extLst>
          </p:cNvPr>
          <p:cNvSpPr txBox="1"/>
          <p:nvPr/>
        </p:nvSpPr>
        <p:spPr>
          <a:xfrm>
            <a:off x="1194758" y="580128"/>
            <a:ext cx="15898482"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Link the payroll calendar with payment methods </a:t>
            </a:r>
            <a:r>
              <a:rPr lang="en-US" sz="3200" dirty="0">
                <a:solidFill>
                  <a:schemeClr val="bg1"/>
                </a:solidFill>
                <a:latin typeface="Arial"/>
                <a:cs typeface="Arial"/>
              </a:rPr>
              <a:t>ensures that employees receive their salaries correctly and on time. By setting up this link, the system knows when to process and transfer payments based on the scheduled payroll dates. This helps automate salary payments, whether through direct deposit, bank transfers, or checks, making the process smoother and more reliable.</a:t>
            </a:r>
            <a:endParaRPr lang="en-US" dirty="0">
              <a:solidFill>
                <a:schemeClr val="bg1"/>
              </a:solidFill>
              <a:ea typeface="Calibri"/>
              <a:cs typeface="Calibri"/>
            </a:endParaRPr>
          </a:p>
        </p:txBody>
      </p:sp>
      <p:pic>
        <p:nvPicPr>
          <p:cNvPr id="9" name="Picture 8" descr="A screenshot of a computer&#10;&#10;AI-generated content may be incorrect.">
            <a:extLst>
              <a:ext uri="{FF2B5EF4-FFF2-40B4-BE49-F238E27FC236}">
                <a16:creationId xmlns:a16="http://schemas.microsoft.com/office/drawing/2014/main" id="{AB3902A3-FDC7-1DDA-44B3-8B6841F9227A}"/>
              </a:ext>
            </a:extLst>
          </p:cNvPr>
          <p:cNvPicPr>
            <a:picLocks noChangeAspect="1"/>
          </p:cNvPicPr>
          <p:nvPr/>
        </p:nvPicPr>
        <p:blipFill>
          <a:blip r:embed="rId7">
            <a:extLst>
              <a:ext uri="{28A0092B-C50C-407E-A947-70E740481C1C}">
                <a14:useLocalDpi xmlns:a14="http://schemas.microsoft.com/office/drawing/2010/main" val="0"/>
              </a:ext>
            </a:extLst>
          </a:blip>
          <a:srcRect r="1299" b="1178"/>
          <a:stretch/>
        </p:blipFill>
        <p:spPr>
          <a:xfrm>
            <a:off x="4902530" y="3250343"/>
            <a:ext cx="13614070" cy="6836406"/>
          </a:xfrm>
          <a:prstGeom prst="rect">
            <a:avLst/>
          </a:prstGeom>
        </p:spPr>
      </p:pic>
    </p:spTree>
    <p:extLst>
      <p:ext uri="{BB962C8B-B14F-4D97-AF65-F5344CB8AC3E}">
        <p14:creationId xmlns:p14="http://schemas.microsoft.com/office/powerpoint/2010/main" val="3893982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E9E57-8622-2B0B-1494-B6AD50736F0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339CE22-C381-81CA-C490-09ADDF6C7D73}"/>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4E56B1E6-430D-B064-80C0-6BA69A66780F}"/>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88FE4835-DE89-DE41-BFD7-ED4226544CA7}"/>
              </a:ext>
            </a:extLst>
          </p:cNvPr>
          <p:cNvSpPr/>
          <p:nvPr/>
        </p:nvSpPr>
        <p:spPr>
          <a:xfrm>
            <a:off x="369238" y="447826"/>
            <a:ext cx="19256218" cy="983917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200AC118-D848-B563-F877-DF1AA4088F27}"/>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CAF2A5B2-3A0D-2330-3487-D386637DDEE7}"/>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AC18CBBB-F991-A03E-1BDB-A1348FC537BD}"/>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27FE10E3-106E-D7DF-7558-46D396BDDDEC}"/>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2FACC53C-8EAB-BFD5-68D2-1032E366F049}"/>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9" name="TextBox 8">
            <a:extLst>
              <a:ext uri="{FF2B5EF4-FFF2-40B4-BE49-F238E27FC236}">
                <a16:creationId xmlns:a16="http://schemas.microsoft.com/office/drawing/2014/main" id="{4B50A8E8-90A2-1383-7733-632BBFDF0834}"/>
              </a:ext>
            </a:extLst>
          </p:cNvPr>
          <p:cNvSpPr txBox="1"/>
          <p:nvPr/>
        </p:nvSpPr>
        <p:spPr>
          <a:xfrm>
            <a:off x="847928" y="847779"/>
            <a:ext cx="164807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Arial"/>
                <a:cs typeface="Arial"/>
              </a:rPr>
              <a:t>The Two Personal Payment Methods </a:t>
            </a:r>
            <a:r>
              <a:rPr lang="en-US" sz="3200" dirty="0">
                <a:solidFill>
                  <a:schemeClr val="bg1"/>
                </a:solidFill>
                <a:latin typeface="Arial"/>
                <a:cs typeface="Arial"/>
              </a:rPr>
              <a:t>have already been assigned to all company employees.</a:t>
            </a:r>
          </a:p>
        </p:txBody>
      </p:sp>
      <p:pic>
        <p:nvPicPr>
          <p:cNvPr id="8" name="Picture 7" descr="A screenshot of a computer&#10;&#10;AI-generated content may be incorrect.">
            <a:extLst>
              <a:ext uri="{FF2B5EF4-FFF2-40B4-BE49-F238E27FC236}">
                <a16:creationId xmlns:a16="http://schemas.microsoft.com/office/drawing/2014/main" id="{8E710CB3-34B5-D9D9-B418-FC2F260C0B58}"/>
              </a:ext>
            </a:extLst>
          </p:cNvPr>
          <p:cNvPicPr>
            <a:picLocks noChangeAspect="1"/>
          </p:cNvPicPr>
          <p:nvPr/>
        </p:nvPicPr>
        <p:blipFill>
          <a:blip r:embed="rId7">
            <a:extLst>
              <a:ext uri="{28A0092B-C50C-407E-A947-70E740481C1C}">
                <a14:useLocalDpi xmlns:a14="http://schemas.microsoft.com/office/drawing/2010/main" val="0"/>
              </a:ext>
            </a:extLst>
          </a:blip>
          <a:srcRect r="2186" b="3221"/>
          <a:stretch/>
        </p:blipFill>
        <p:spPr>
          <a:xfrm>
            <a:off x="2362200" y="2019301"/>
            <a:ext cx="13944600" cy="7902216"/>
          </a:xfrm>
          <a:prstGeom prst="rect">
            <a:avLst/>
          </a:prstGeom>
        </p:spPr>
      </p:pic>
    </p:spTree>
    <p:extLst>
      <p:ext uri="{BB962C8B-B14F-4D97-AF65-F5344CB8AC3E}">
        <p14:creationId xmlns:p14="http://schemas.microsoft.com/office/powerpoint/2010/main" val="521698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3164857" y="4941963"/>
            <a:ext cx="9379701" cy="9274179"/>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AE"/>
          </a:p>
        </p:txBody>
      </p:sp>
      <p:sp>
        <p:nvSpPr>
          <p:cNvPr id="3" name="Freeform 3"/>
          <p:cNvSpPr/>
          <p:nvPr/>
        </p:nvSpPr>
        <p:spPr>
          <a:xfrm rot="-3860225">
            <a:off x="5812801" y="-3273677"/>
            <a:ext cx="5813961" cy="5748554"/>
          </a:xfrm>
          <a:custGeom>
            <a:avLst/>
            <a:gdLst/>
            <a:ahLst/>
            <a:cxnLst/>
            <a:rect l="l" t="t" r="r" b="b"/>
            <a:pathLst>
              <a:path w="5813961" h="5748554">
                <a:moveTo>
                  <a:pt x="0" y="0"/>
                </a:moveTo>
                <a:lnTo>
                  <a:pt x="5813962" y="0"/>
                </a:lnTo>
                <a:lnTo>
                  <a:pt x="5813962" y="5748555"/>
                </a:lnTo>
                <a:lnTo>
                  <a:pt x="0" y="5748555"/>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AE"/>
          </a:p>
        </p:txBody>
      </p:sp>
      <p:sp>
        <p:nvSpPr>
          <p:cNvPr id="4" name="Freeform 4"/>
          <p:cNvSpPr/>
          <p:nvPr/>
        </p:nvSpPr>
        <p:spPr>
          <a:xfrm>
            <a:off x="8654355" y="0"/>
            <a:ext cx="9633645" cy="10287000"/>
          </a:xfrm>
          <a:custGeom>
            <a:avLst/>
            <a:gdLst/>
            <a:ahLst/>
            <a:cxnLst/>
            <a:rect l="l" t="t" r="r" b="b"/>
            <a:pathLst>
              <a:path w="9633645" h="10287000">
                <a:moveTo>
                  <a:pt x="0" y="0"/>
                </a:moveTo>
                <a:lnTo>
                  <a:pt x="9633645" y="0"/>
                </a:lnTo>
                <a:lnTo>
                  <a:pt x="9633645" y="10287000"/>
                </a:lnTo>
                <a:lnTo>
                  <a:pt x="0" y="10287000"/>
                </a:lnTo>
                <a:lnTo>
                  <a:pt x="0" y="0"/>
                </a:lnTo>
                <a:close/>
              </a:path>
            </a:pathLst>
          </a:custGeom>
          <a:blipFill>
            <a:blip r:embed="rId6"/>
            <a:stretch>
              <a:fillRect l="-20927" t="-21264" r="-73305"/>
            </a:stretch>
          </a:blipFill>
        </p:spPr>
        <p:txBody>
          <a:bodyPr/>
          <a:lstStyle/>
          <a:p>
            <a:endParaRPr lang="en-AE"/>
          </a:p>
        </p:txBody>
      </p:sp>
      <p:grpSp>
        <p:nvGrpSpPr>
          <p:cNvPr id="5" name="Group 5"/>
          <p:cNvGrpSpPr/>
          <p:nvPr/>
        </p:nvGrpSpPr>
        <p:grpSpPr>
          <a:xfrm>
            <a:off x="195678" y="1497650"/>
            <a:ext cx="4973193" cy="1191737"/>
            <a:chOff x="0" y="0"/>
            <a:chExt cx="1688999" cy="404738"/>
          </a:xfrm>
        </p:grpSpPr>
        <p:sp>
          <p:nvSpPr>
            <p:cNvPr id="6" name="Freeform 6"/>
            <p:cNvSpPr/>
            <p:nvPr/>
          </p:nvSpPr>
          <p:spPr>
            <a:xfrm>
              <a:off x="0" y="0"/>
              <a:ext cx="1688999" cy="404738"/>
            </a:xfrm>
            <a:custGeom>
              <a:avLst/>
              <a:gdLst/>
              <a:ahLst/>
              <a:cxnLst/>
              <a:rect l="l" t="t" r="r" b="b"/>
              <a:pathLst>
                <a:path w="1688999" h="404738">
                  <a:moveTo>
                    <a:pt x="17124" y="0"/>
                  </a:moveTo>
                  <a:lnTo>
                    <a:pt x="1671875" y="0"/>
                  </a:lnTo>
                  <a:cubicBezTo>
                    <a:pt x="1681332" y="0"/>
                    <a:pt x="1688999" y="7667"/>
                    <a:pt x="1688999" y="17124"/>
                  </a:cubicBezTo>
                  <a:lnTo>
                    <a:pt x="1688999" y="387614"/>
                  </a:lnTo>
                  <a:cubicBezTo>
                    <a:pt x="1688999" y="392156"/>
                    <a:pt x="1687194" y="396511"/>
                    <a:pt x="1683983" y="399723"/>
                  </a:cubicBezTo>
                  <a:cubicBezTo>
                    <a:pt x="1680772" y="402934"/>
                    <a:pt x="1676416" y="404738"/>
                    <a:pt x="1671875" y="404738"/>
                  </a:cubicBezTo>
                  <a:lnTo>
                    <a:pt x="17124" y="404738"/>
                  </a:lnTo>
                  <a:cubicBezTo>
                    <a:pt x="12582" y="404738"/>
                    <a:pt x="8227" y="402934"/>
                    <a:pt x="5016" y="399723"/>
                  </a:cubicBezTo>
                  <a:cubicBezTo>
                    <a:pt x="1804" y="396511"/>
                    <a:pt x="0" y="392156"/>
                    <a:pt x="0" y="387614"/>
                  </a:cubicBezTo>
                  <a:lnTo>
                    <a:pt x="0" y="17124"/>
                  </a:lnTo>
                  <a:cubicBezTo>
                    <a:pt x="0" y="12582"/>
                    <a:pt x="1804" y="8227"/>
                    <a:pt x="5016" y="5016"/>
                  </a:cubicBezTo>
                  <a:cubicBezTo>
                    <a:pt x="8227" y="1804"/>
                    <a:pt x="12582" y="0"/>
                    <a:pt x="17124" y="0"/>
                  </a:cubicBezTo>
                  <a:close/>
                </a:path>
              </a:pathLst>
            </a:custGeom>
            <a:solidFill>
              <a:srgbClr val="F2F4F5"/>
            </a:solidFill>
          </p:spPr>
          <p:txBody>
            <a:bodyPr/>
            <a:lstStyle/>
            <a:p>
              <a:endParaRPr lang="en-AE"/>
            </a:p>
          </p:txBody>
        </p:sp>
        <p:sp>
          <p:nvSpPr>
            <p:cNvPr id="7" name="TextBox 7"/>
            <p:cNvSpPr txBox="1"/>
            <p:nvPr/>
          </p:nvSpPr>
          <p:spPr>
            <a:xfrm>
              <a:off x="0" y="-38100"/>
              <a:ext cx="1688999" cy="44283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84602" y="2841787"/>
            <a:ext cx="5985632" cy="1247645"/>
            <a:chOff x="0" y="0"/>
            <a:chExt cx="2032844" cy="423726"/>
          </a:xfrm>
        </p:grpSpPr>
        <p:sp>
          <p:nvSpPr>
            <p:cNvPr id="9" name="Freeform 9"/>
            <p:cNvSpPr/>
            <p:nvPr/>
          </p:nvSpPr>
          <p:spPr>
            <a:xfrm>
              <a:off x="0" y="0"/>
              <a:ext cx="2032844" cy="423726"/>
            </a:xfrm>
            <a:custGeom>
              <a:avLst/>
              <a:gdLst/>
              <a:ahLst/>
              <a:cxnLst/>
              <a:rect l="l" t="t" r="r" b="b"/>
              <a:pathLst>
                <a:path w="2032844" h="423726">
                  <a:moveTo>
                    <a:pt x="14228" y="0"/>
                  </a:moveTo>
                  <a:lnTo>
                    <a:pt x="2018616" y="0"/>
                  </a:lnTo>
                  <a:cubicBezTo>
                    <a:pt x="2022390" y="0"/>
                    <a:pt x="2026008" y="1499"/>
                    <a:pt x="2028677" y="4167"/>
                  </a:cubicBezTo>
                  <a:cubicBezTo>
                    <a:pt x="2031345" y="6835"/>
                    <a:pt x="2032844" y="10454"/>
                    <a:pt x="2032844" y="14228"/>
                  </a:cubicBezTo>
                  <a:lnTo>
                    <a:pt x="2032844" y="409498"/>
                  </a:lnTo>
                  <a:cubicBezTo>
                    <a:pt x="2032844" y="413272"/>
                    <a:pt x="2031345" y="416890"/>
                    <a:pt x="2028677" y="419559"/>
                  </a:cubicBezTo>
                  <a:cubicBezTo>
                    <a:pt x="2026008" y="422227"/>
                    <a:pt x="2022390" y="423726"/>
                    <a:pt x="2018616" y="423726"/>
                  </a:cubicBezTo>
                  <a:lnTo>
                    <a:pt x="14228" y="423726"/>
                  </a:lnTo>
                  <a:cubicBezTo>
                    <a:pt x="10454" y="423726"/>
                    <a:pt x="6835" y="422227"/>
                    <a:pt x="4167" y="419559"/>
                  </a:cubicBezTo>
                  <a:cubicBezTo>
                    <a:pt x="1499" y="416890"/>
                    <a:pt x="0" y="413272"/>
                    <a:pt x="0" y="409498"/>
                  </a:cubicBezTo>
                  <a:lnTo>
                    <a:pt x="0" y="14228"/>
                  </a:lnTo>
                  <a:cubicBezTo>
                    <a:pt x="0" y="10454"/>
                    <a:pt x="1499" y="6835"/>
                    <a:pt x="4167" y="4167"/>
                  </a:cubicBezTo>
                  <a:cubicBezTo>
                    <a:pt x="6835" y="1499"/>
                    <a:pt x="10454" y="0"/>
                    <a:pt x="14228" y="0"/>
                  </a:cubicBezTo>
                  <a:close/>
                </a:path>
              </a:pathLst>
            </a:custGeom>
            <a:solidFill>
              <a:srgbClr val="F2F4F5"/>
            </a:solidFill>
            <a:ln cap="sq">
              <a:noFill/>
              <a:prstDash val="solid"/>
              <a:miter/>
            </a:ln>
          </p:spPr>
          <p:txBody>
            <a:bodyPr/>
            <a:lstStyle/>
            <a:p>
              <a:endParaRPr lang="en-AE"/>
            </a:p>
          </p:txBody>
        </p:sp>
        <p:sp>
          <p:nvSpPr>
            <p:cNvPr id="10" name="TextBox 10"/>
            <p:cNvSpPr txBox="1"/>
            <p:nvPr/>
          </p:nvSpPr>
          <p:spPr>
            <a:xfrm>
              <a:off x="0" y="-38100"/>
              <a:ext cx="2032844" cy="46182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5678" y="4275169"/>
            <a:ext cx="6727407" cy="1079921"/>
            <a:chOff x="0" y="0"/>
            <a:chExt cx="2284766" cy="366763"/>
          </a:xfrm>
        </p:grpSpPr>
        <p:sp>
          <p:nvSpPr>
            <p:cNvPr id="12" name="Freeform 12"/>
            <p:cNvSpPr/>
            <p:nvPr/>
          </p:nvSpPr>
          <p:spPr>
            <a:xfrm>
              <a:off x="0" y="0"/>
              <a:ext cx="2284766" cy="366763"/>
            </a:xfrm>
            <a:custGeom>
              <a:avLst/>
              <a:gdLst/>
              <a:ahLst/>
              <a:cxnLst/>
              <a:rect l="l" t="t" r="r" b="b"/>
              <a:pathLst>
                <a:path w="2284766" h="366763">
                  <a:moveTo>
                    <a:pt x="12659" y="0"/>
                  </a:moveTo>
                  <a:lnTo>
                    <a:pt x="2272107" y="0"/>
                  </a:lnTo>
                  <a:cubicBezTo>
                    <a:pt x="2275464" y="0"/>
                    <a:pt x="2278684" y="1334"/>
                    <a:pt x="2281058" y="3708"/>
                  </a:cubicBezTo>
                  <a:cubicBezTo>
                    <a:pt x="2283432" y="6082"/>
                    <a:pt x="2284766" y="9302"/>
                    <a:pt x="2284766" y="12659"/>
                  </a:cubicBezTo>
                  <a:lnTo>
                    <a:pt x="2284766" y="354105"/>
                  </a:lnTo>
                  <a:cubicBezTo>
                    <a:pt x="2284766" y="357462"/>
                    <a:pt x="2283432" y="360682"/>
                    <a:pt x="2281058" y="363056"/>
                  </a:cubicBezTo>
                  <a:cubicBezTo>
                    <a:pt x="2278684" y="365430"/>
                    <a:pt x="2275464" y="366763"/>
                    <a:pt x="2272107" y="366763"/>
                  </a:cubicBezTo>
                  <a:lnTo>
                    <a:pt x="12659" y="366763"/>
                  </a:lnTo>
                  <a:cubicBezTo>
                    <a:pt x="9302" y="366763"/>
                    <a:pt x="6082" y="365430"/>
                    <a:pt x="3708" y="363056"/>
                  </a:cubicBezTo>
                  <a:cubicBezTo>
                    <a:pt x="1334" y="360682"/>
                    <a:pt x="0" y="357462"/>
                    <a:pt x="0" y="354105"/>
                  </a:cubicBezTo>
                  <a:lnTo>
                    <a:pt x="0" y="12659"/>
                  </a:lnTo>
                  <a:cubicBezTo>
                    <a:pt x="0" y="9302"/>
                    <a:pt x="1334" y="6082"/>
                    <a:pt x="3708" y="3708"/>
                  </a:cubicBezTo>
                  <a:cubicBezTo>
                    <a:pt x="6082" y="1334"/>
                    <a:pt x="9302" y="0"/>
                    <a:pt x="12659" y="0"/>
                  </a:cubicBezTo>
                  <a:close/>
                </a:path>
              </a:pathLst>
            </a:custGeom>
            <a:solidFill>
              <a:srgbClr val="F2F4F5"/>
            </a:solidFill>
          </p:spPr>
          <p:txBody>
            <a:bodyPr/>
            <a:lstStyle/>
            <a:p>
              <a:endParaRPr lang="en-AE"/>
            </a:p>
          </p:txBody>
        </p:sp>
        <p:sp>
          <p:nvSpPr>
            <p:cNvPr id="13" name="TextBox 13"/>
            <p:cNvSpPr txBox="1"/>
            <p:nvPr/>
          </p:nvSpPr>
          <p:spPr>
            <a:xfrm>
              <a:off x="0" y="-38100"/>
              <a:ext cx="2284766" cy="40486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63933" y="182114"/>
            <a:ext cx="7799596" cy="1095795"/>
          </a:xfrm>
          <a:prstGeom prst="rect">
            <a:avLst/>
          </a:prstGeom>
        </p:spPr>
        <p:txBody>
          <a:bodyPr lIns="0" tIns="0" rIns="0" bIns="0" rtlCol="0" anchor="t">
            <a:spAutoFit/>
          </a:bodyPr>
          <a:lstStyle/>
          <a:p>
            <a:pPr marL="0" lvl="0" indent="0" algn="l">
              <a:lnSpc>
                <a:spcPts val="8985"/>
              </a:lnSpc>
              <a:spcBef>
                <a:spcPct val="0"/>
              </a:spcBef>
            </a:pPr>
            <a:r>
              <a:rPr lang="en-US" sz="6417" spc="417">
                <a:solidFill>
                  <a:srgbClr val="FFFFFF"/>
                </a:solidFill>
                <a:latin typeface="Alata"/>
                <a:ea typeface="Alata"/>
                <a:cs typeface="Alata"/>
                <a:sym typeface="Alata"/>
              </a:rPr>
              <a:t>Team Members</a:t>
            </a:r>
          </a:p>
        </p:txBody>
      </p:sp>
      <p:sp>
        <p:nvSpPr>
          <p:cNvPr id="15" name="TextBox 15"/>
          <p:cNvSpPr txBox="1"/>
          <p:nvPr/>
        </p:nvSpPr>
        <p:spPr>
          <a:xfrm>
            <a:off x="0" y="1599535"/>
            <a:ext cx="4833998" cy="887095"/>
          </a:xfrm>
          <a:prstGeom prst="rect">
            <a:avLst/>
          </a:prstGeom>
        </p:spPr>
        <p:txBody>
          <a:bodyPr lIns="0" tIns="0" rIns="0" bIns="0" rtlCol="0" anchor="t">
            <a:spAutoFit/>
          </a:bodyPr>
          <a:lstStyle/>
          <a:p>
            <a:pPr algn="ctr">
              <a:lnSpc>
                <a:spcPts val="7279"/>
              </a:lnSpc>
            </a:pPr>
            <a:r>
              <a:rPr lang="en-US" sz="5199" b="1">
                <a:solidFill>
                  <a:srgbClr val="1F616E"/>
                </a:solidFill>
                <a:latin typeface="Canva Sans Bold"/>
                <a:ea typeface="Canva Sans Bold"/>
                <a:cs typeface="Canva Sans Bold"/>
                <a:sym typeface="Canva Sans Bold"/>
              </a:rPr>
              <a:t>Lamiaa Ramzi</a:t>
            </a:r>
          </a:p>
        </p:txBody>
      </p:sp>
      <p:sp>
        <p:nvSpPr>
          <p:cNvPr id="16" name="TextBox 16"/>
          <p:cNvSpPr txBox="1"/>
          <p:nvPr/>
        </p:nvSpPr>
        <p:spPr>
          <a:xfrm>
            <a:off x="2486597" y="3010426"/>
            <a:ext cx="5985632" cy="887095"/>
          </a:xfrm>
          <a:prstGeom prst="rect">
            <a:avLst/>
          </a:prstGeom>
        </p:spPr>
        <p:txBody>
          <a:bodyPr lIns="0" tIns="0" rIns="0" bIns="0" rtlCol="0" anchor="t">
            <a:spAutoFit/>
          </a:bodyPr>
          <a:lstStyle/>
          <a:p>
            <a:pPr algn="ctr">
              <a:lnSpc>
                <a:spcPts val="7279"/>
              </a:lnSpc>
            </a:pPr>
            <a:r>
              <a:rPr lang="en-US" sz="5199" b="1">
                <a:solidFill>
                  <a:srgbClr val="1F616E"/>
                </a:solidFill>
                <a:latin typeface="Canva Sans Bold"/>
                <a:ea typeface="Canva Sans Bold"/>
                <a:cs typeface="Canva Sans Bold"/>
                <a:sym typeface="Canva Sans Bold"/>
              </a:rPr>
              <a:t>Weam Mohamed</a:t>
            </a:r>
          </a:p>
        </p:txBody>
      </p:sp>
      <p:sp>
        <p:nvSpPr>
          <p:cNvPr id="17" name="TextBox 17"/>
          <p:cNvSpPr txBox="1"/>
          <p:nvPr/>
        </p:nvSpPr>
        <p:spPr>
          <a:xfrm>
            <a:off x="195678" y="4346606"/>
            <a:ext cx="6727407" cy="1811020"/>
          </a:xfrm>
          <a:prstGeom prst="rect">
            <a:avLst/>
          </a:prstGeom>
        </p:spPr>
        <p:txBody>
          <a:bodyPr lIns="0" tIns="0" rIns="0" bIns="0" rtlCol="0" anchor="t">
            <a:spAutoFit/>
          </a:bodyPr>
          <a:lstStyle/>
          <a:p>
            <a:pPr algn="ctr">
              <a:lnSpc>
                <a:spcPts val="7279"/>
              </a:lnSpc>
            </a:pPr>
            <a:r>
              <a:rPr lang="en-US" sz="5199" b="1">
                <a:solidFill>
                  <a:srgbClr val="22211E"/>
                </a:solidFill>
                <a:latin typeface="Canva Sans Bold"/>
                <a:ea typeface="Canva Sans Bold"/>
                <a:cs typeface="Canva Sans Bold"/>
                <a:sym typeface="Canva Sans Bold"/>
              </a:rPr>
              <a:t>Moustafa Mohamed</a:t>
            </a:r>
          </a:p>
          <a:p>
            <a:pPr algn="ctr">
              <a:lnSpc>
                <a:spcPts val="7279"/>
              </a:lnSpc>
            </a:pPr>
            <a:endParaRPr lang="en-US" sz="5199" b="1">
              <a:solidFill>
                <a:srgbClr val="22211E"/>
              </a:solidFill>
              <a:latin typeface="Canva Sans Bold"/>
              <a:ea typeface="Canva Sans Bold"/>
              <a:cs typeface="Canva Sans Bold"/>
              <a:sym typeface="Canva Sans Bold"/>
            </a:endParaRPr>
          </a:p>
        </p:txBody>
      </p:sp>
      <p:grpSp>
        <p:nvGrpSpPr>
          <p:cNvPr id="18" name="Group 18"/>
          <p:cNvGrpSpPr/>
          <p:nvPr/>
        </p:nvGrpSpPr>
        <p:grpSpPr>
          <a:xfrm>
            <a:off x="2734150" y="5540827"/>
            <a:ext cx="5636085" cy="1145807"/>
            <a:chOff x="0" y="0"/>
            <a:chExt cx="1484401" cy="301776"/>
          </a:xfrm>
        </p:grpSpPr>
        <p:sp>
          <p:nvSpPr>
            <p:cNvPr id="19" name="Freeform 19"/>
            <p:cNvSpPr/>
            <p:nvPr/>
          </p:nvSpPr>
          <p:spPr>
            <a:xfrm>
              <a:off x="0" y="0"/>
              <a:ext cx="1484401" cy="301776"/>
            </a:xfrm>
            <a:custGeom>
              <a:avLst/>
              <a:gdLst/>
              <a:ahLst/>
              <a:cxnLst/>
              <a:rect l="l" t="t" r="r" b="b"/>
              <a:pathLst>
                <a:path w="1484401" h="301776">
                  <a:moveTo>
                    <a:pt x="23352" y="0"/>
                  </a:moveTo>
                  <a:lnTo>
                    <a:pt x="1461049" y="0"/>
                  </a:lnTo>
                  <a:cubicBezTo>
                    <a:pt x="1467243" y="0"/>
                    <a:pt x="1473182" y="2460"/>
                    <a:pt x="1477561" y="6840"/>
                  </a:cubicBezTo>
                  <a:cubicBezTo>
                    <a:pt x="1481941" y="11219"/>
                    <a:pt x="1484401" y="17159"/>
                    <a:pt x="1484401" y="23352"/>
                  </a:cubicBezTo>
                  <a:lnTo>
                    <a:pt x="1484401" y="278425"/>
                  </a:lnTo>
                  <a:cubicBezTo>
                    <a:pt x="1484401" y="284618"/>
                    <a:pt x="1481941" y="290558"/>
                    <a:pt x="1477561" y="294937"/>
                  </a:cubicBezTo>
                  <a:cubicBezTo>
                    <a:pt x="1473182" y="299316"/>
                    <a:pt x="1467243" y="301776"/>
                    <a:pt x="1461049" y="301776"/>
                  </a:cubicBezTo>
                  <a:lnTo>
                    <a:pt x="23352" y="301776"/>
                  </a:lnTo>
                  <a:cubicBezTo>
                    <a:pt x="17159" y="301776"/>
                    <a:pt x="11219" y="299316"/>
                    <a:pt x="6840" y="294937"/>
                  </a:cubicBezTo>
                  <a:cubicBezTo>
                    <a:pt x="2460" y="290558"/>
                    <a:pt x="0" y="284618"/>
                    <a:pt x="0" y="278425"/>
                  </a:cubicBezTo>
                  <a:lnTo>
                    <a:pt x="0" y="23352"/>
                  </a:lnTo>
                  <a:cubicBezTo>
                    <a:pt x="0" y="17159"/>
                    <a:pt x="2460" y="11219"/>
                    <a:pt x="6840" y="6840"/>
                  </a:cubicBezTo>
                  <a:cubicBezTo>
                    <a:pt x="11219" y="2460"/>
                    <a:pt x="17159" y="0"/>
                    <a:pt x="23352" y="0"/>
                  </a:cubicBezTo>
                  <a:close/>
                </a:path>
              </a:pathLst>
            </a:custGeom>
            <a:solidFill>
              <a:srgbClr val="F2F4F5"/>
            </a:solidFill>
          </p:spPr>
          <p:txBody>
            <a:bodyPr/>
            <a:lstStyle/>
            <a:p>
              <a:endParaRPr lang="en-AE"/>
            </a:p>
          </p:txBody>
        </p:sp>
        <p:sp>
          <p:nvSpPr>
            <p:cNvPr id="20" name="TextBox 20"/>
            <p:cNvSpPr txBox="1"/>
            <p:nvPr/>
          </p:nvSpPr>
          <p:spPr>
            <a:xfrm>
              <a:off x="0" y="-38100"/>
              <a:ext cx="1484401" cy="339876"/>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2781087" y="5622558"/>
            <a:ext cx="5873268" cy="887095"/>
          </a:xfrm>
          <a:prstGeom prst="rect">
            <a:avLst/>
          </a:prstGeom>
        </p:spPr>
        <p:txBody>
          <a:bodyPr lIns="0" tIns="0" rIns="0" bIns="0" rtlCol="0" anchor="t">
            <a:spAutoFit/>
          </a:bodyPr>
          <a:lstStyle/>
          <a:p>
            <a:pPr algn="ctr">
              <a:lnSpc>
                <a:spcPts val="7279"/>
              </a:lnSpc>
            </a:pPr>
            <a:r>
              <a:rPr lang="en-US" sz="5199" b="1">
                <a:solidFill>
                  <a:srgbClr val="22211E"/>
                </a:solidFill>
                <a:latin typeface="Canva Sans Bold"/>
                <a:ea typeface="Canva Sans Bold"/>
                <a:cs typeface="Canva Sans Bold"/>
                <a:sym typeface="Canva Sans Bold"/>
              </a:rPr>
              <a:t>Marian Hany</a:t>
            </a:r>
          </a:p>
        </p:txBody>
      </p:sp>
      <p:grpSp>
        <p:nvGrpSpPr>
          <p:cNvPr id="22" name="Group 22"/>
          <p:cNvGrpSpPr/>
          <p:nvPr/>
        </p:nvGrpSpPr>
        <p:grpSpPr>
          <a:xfrm>
            <a:off x="1303884" y="8456001"/>
            <a:ext cx="7066350" cy="1175722"/>
            <a:chOff x="0" y="0"/>
            <a:chExt cx="1861096" cy="309655"/>
          </a:xfrm>
        </p:grpSpPr>
        <p:sp>
          <p:nvSpPr>
            <p:cNvPr id="23" name="Freeform 23"/>
            <p:cNvSpPr/>
            <p:nvPr/>
          </p:nvSpPr>
          <p:spPr>
            <a:xfrm>
              <a:off x="0" y="0"/>
              <a:ext cx="1861096" cy="309655"/>
            </a:xfrm>
            <a:custGeom>
              <a:avLst/>
              <a:gdLst/>
              <a:ahLst/>
              <a:cxnLst/>
              <a:rect l="l" t="t" r="r" b="b"/>
              <a:pathLst>
                <a:path w="1861096" h="309655">
                  <a:moveTo>
                    <a:pt x="18625" y="0"/>
                  </a:moveTo>
                  <a:lnTo>
                    <a:pt x="1842471" y="0"/>
                  </a:lnTo>
                  <a:cubicBezTo>
                    <a:pt x="1847411" y="0"/>
                    <a:pt x="1852148" y="1962"/>
                    <a:pt x="1855641" y="5455"/>
                  </a:cubicBezTo>
                  <a:cubicBezTo>
                    <a:pt x="1859134" y="8948"/>
                    <a:pt x="1861096" y="13686"/>
                    <a:pt x="1861096" y="18625"/>
                  </a:cubicBezTo>
                  <a:lnTo>
                    <a:pt x="1861096" y="291030"/>
                  </a:lnTo>
                  <a:cubicBezTo>
                    <a:pt x="1861096" y="295970"/>
                    <a:pt x="1859134" y="300707"/>
                    <a:pt x="1855641" y="304200"/>
                  </a:cubicBezTo>
                  <a:cubicBezTo>
                    <a:pt x="1852148" y="307693"/>
                    <a:pt x="1847411" y="309655"/>
                    <a:pt x="1842471" y="309655"/>
                  </a:cubicBezTo>
                  <a:lnTo>
                    <a:pt x="18625" y="309655"/>
                  </a:lnTo>
                  <a:cubicBezTo>
                    <a:pt x="13686" y="309655"/>
                    <a:pt x="8948" y="307693"/>
                    <a:pt x="5455" y="304200"/>
                  </a:cubicBezTo>
                  <a:cubicBezTo>
                    <a:pt x="1962" y="300707"/>
                    <a:pt x="0" y="295970"/>
                    <a:pt x="0" y="291030"/>
                  </a:cubicBezTo>
                  <a:lnTo>
                    <a:pt x="0" y="18625"/>
                  </a:lnTo>
                  <a:cubicBezTo>
                    <a:pt x="0" y="13686"/>
                    <a:pt x="1962" y="8948"/>
                    <a:pt x="5455" y="5455"/>
                  </a:cubicBezTo>
                  <a:cubicBezTo>
                    <a:pt x="8948" y="1962"/>
                    <a:pt x="13686" y="0"/>
                    <a:pt x="18625" y="0"/>
                  </a:cubicBezTo>
                  <a:close/>
                </a:path>
              </a:pathLst>
            </a:custGeom>
            <a:solidFill>
              <a:srgbClr val="F2F4F5"/>
            </a:solidFill>
          </p:spPr>
          <p:txBody>
            <a:bodyPr/>
            <a:lstStyle/>
            <a:p>
              <a:endParaRPr lang="en-AE"/>
            </a:p>
          </p:txBody>
        </p:sp>
        <p:sp>
          <p:nvSpPr>
            <p:cNvPr id="24" name="TextBox 24"/>
            <p:cNvSpPr txBox="1"/>
            <p:nvPr/>
          </p:nvSpPr>
          <p:spPr>
            <a:xfrm>
              <a:off x="0" y="-38100"/>
              <a:ext cx="1861096" cy="34775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79805" y="6905709"/>
            <a:ext cx="6559152" cy="1207391"/>
            <a:chOff x="0" y="0"/>
            <a:chExt cx="1727513" cy="317996"/>
          </a:xfrm>
        </p:grpSpPr>
        <p:sp>
          <p:nvSpPr>
            <p:cNvPr id="26" name="Freeform 26"/>
            <p:cNvSpPr/>
            <p:nvPr/>
          </p:nvSpPr>
          <p:spPr>
            <a:xfrm>
              <a:off x="0" y="0"/>
              <a:ext cx="1727513" cy="317996"/>
            </a:xfrm>
            <a:custGeom>
              <a:avLst/>
              <a:gdLst/>
              <a:ahLst/>
              <a:cxnLst/>
              <a:rect l="l" t="t" r="r" b="b"/>
              <a:pathLst>
                <a:path w="1727513" h="317996">
                  <a:moveTo>
                    <a:pt x="20065" y="0"/>
                  </a:moveTo>
                  <a:lnTo>
                    <a:pt x="1707448" y="0"/>
                  </a:lnTo>
                  <a:cubicBezTo>
                    <a:pt x="1712769" y="0"/>
                    <a:pt x="1717873" y="2114"/>
                    <a:pt x="1721636" y="5877"/>
                  </a:cubicBezTo>
                  <a:cubicBezTo>
                    <a:pt x="1725399" y="9640"/>
                    <a:pt x="1727513" y="14744"/>
                    <a:pt x="1727513" y="20065"/>
                  </a:cubicBezTo>
                  <a:lnTo>
                    <a:pt x="1727513" y="297931"/>
                  </a:lnTo>
                  <a:cubicBezTo>
                    <a:pt x="1727513" y="303252"/>
                    <a:pt x="1725399" y="308356"/>
                    <a:pt x="1721636" y="312119"/>
                  </a:cubicBezTo>
                  <a:cubicBezTo>
                    <a:pt x="1717873" y="315882"/>
                    <a:pt x="1712769" y="317996"/>
                    <a:pt x="1707448" y="317996"/>
                  </a:cubicBezTo>
                  <a:lnTo>
                    <a:pt x="20065" y="317996"/>
                  </a:lnTo>
                  <a:cubicBezTo>
                    <a:pt x="14744" y="317996"/>
                    <a:pt x="9640" y="315882"/>
                    <a:pt x="5877" y="312119"/>
                  </a:cubicBezTo>
                  <a:cubicBezTo>
                    <a:pt x="2114" y="308356"/>
                    <a:pt x="0" y="303252"/>
                    <a:pt x="0" y="297931"/>
                  </a:cubicBezTo>
                  <a:lnTo>
                    <a:pt x="0" y="20065"/>
                  </a:lnTo>
                  <a:cubicBezTo>
                    <a:pt x="0" y="14744"/>
                    <a:pt x="2114" y="9640"/>
                    <a:pt x="5877" y="5877"/>
                  </a:cubicBezTo>
                  <a:cubicBezTo>
                    <a:pt x="9640" y="2114"/>
                    <a:pt x="14744" y="0"/>
                    <a:pt x="20065" y="0"/>
                  </a:cubicBezTo>
                  <a:close/>
                </a:path>
              </a:pathLst>
            </a:custGeom>
            <a:solidFill>
              <a:srgbClr val="F2F4F5"/>
            </a:solidFill>
          </p:spPr>
          <p:txBody>
            <a:bodyPr/>
            <a:lstStyle/>
            <a:p>
              <a:endParaRPr lang="en-AE"/>
            </a:p>
          </p:txBody>
        </p:sp>
        <p:sp>
          <p:nvSpPr>
            <p:cNvPr id="27" name="TextBox 27"/>
            <p:cNvSpPr txBox="1"/>
            <p:nvPr/>
          </p:nvSpPr>
          <p:spPr>
            <a:xfrm>
              <a:off x="0" y="-38100"/>
              <a:ext cx="1727513" cy="356096"/>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451198" y="6972384"/>
            <a:ext cx="8021159" cy="816422"/>
          </a:xfrm>
          <a:prstGeom prst="rect">
            <a:avLst/>
          </a:prstGeom>
        </p:spPr>
        <p:txBody>
          <a:bodyPr lIns="0" tIns="0" rIns="0" bIns="0" rtlCol="0" anchor="t">
            <a:spAutoFit/>
          </a:bodyPr>
          <a:lstStyle/>
          <a:p>
            <a:pPr algn="ctr">
              <a:lnSpc>
                <a:spcPts val="6652"/>
              </a:lnSpc>
              <a:spcBef>
                <a:spcPct val="0"/>
              </a:spcBef>
            </a:pPr>
            <a:r>
              <a:rPr lang="en-US" sz="4751" b="1">
                <a:solidFill>
                  <a:srgbClr val="744421"/>
                </a:solidFill>
                <a:latin typeface="Open Sans Bold"/>
                <a:ea typeface="Open Sans Bold"/>
                <a:cs typeface="Open Sans Bold"/>
                <a:sym typeface="Open Sans Bold"/>
              </a:rPr>
              <a:t>Abdelrahman Hassan</a:t>
            </a:r>
          </a:p>
        </p:txBody>
      </p:sp>
      <p:sp>
        <p:nvSpPr>
          <p:cNvPr id="29" name="TextBox 29"/>
          <p:cNvSpPr txBox="1"/>
          <p:nvPr/>
        </p:nvSpPr>
        <p:spPr>
          <a:xfrm>
            <a:off x="1303884" y="8551251"/>
            <a:ext cx="7066350" cy="920117"/>
          </a:xfrm>
          <a:prstGeom prst="rect">
            <a:avLst/>
          </a:prstGeom>
        </p:spPr>
        <p:txBody>
          <a:bodyPr lIns="0" tIns="0" rIns="0" bIns="0" rtlCol="0" anchor="t">
            <a:spAutoFit/>
          </a:bodyPr>
          <a:lstStyle/>
          <a:p>
            <a:pPr algn="ctr">
              <a:lnSpc>
                <a:spcPts val="7559"/>
              </a:lnSpc>
              <a:spcBef>
                <a:spcPct val="0"/>
              </a:spcBef>
            </a:pPr>
            <a:r>
              <a:rPr lang="en-US" sz="5399" b="1">
                <a:solidFill>
                  <a:srgbClr val="744421"/>
                </a:solidFill>
                <a:latin typeface="Open Sans Bold"/>
                <a:ea typeface="Open Sans Bold"/>
                <a:cs typeface="Open Sans Bold"/>
                <a:sym typeface="Open Sans Bold"/>
              </a:rPr>
              <a:t>Kareem Haseen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 name="Group 2"/>
          <p:cNvGrpSpPr/>
          <p:nvPr/>
        </p:nvGrpSpPr>
        <p:grpSpPr>
          <a:xfrm>
            <a:off x="0" y="-4986"/>
            <a:ext cx="18288000" cy="10291986"/>
            <a:chOff x="0" y="0"/>
            <a:chExt cx="24384000" cy="13722648"/>
          </a:xfrm>
        </p:grpSpPr>
        <p:sp>
          <p:nvSpPr>
            <p:cNvPr id="3" name="Freeform 3"/>
            <p:cNvSpPr/>
            <p:nvPr/>
          </p:nvSpPr>
          <p:spPr>
            <a:xfrm>
              <a:off x="0" y="0"/>
              <a:ext cx="24384000" cy="13722604"/>
            </a:xfrm>
            <a:custGeom>
              <a:avLst/>
              <a:gdLst/>
              <a:ahLst/>
              <a:cxnLst/>
              <a:rect l="l" t="t" r="r" b="b"/>
              <a:pathLst>
                <a:path w="24384000" h="13722604">
                  <a:moveTo>
                    <a:pt x="0" y="0"/>
                  </a:moveTo>
                  <a:lnTo>
                    <a:pt x="24384000" y="0"/>
                  </a:lnTo>
                  <a:lnTo>
                    <a:pt x="24384000" y="13722604"/>
                  </a:lnTo>
                  <a:lnTo>
                    <a:pt x="0" y="13722604"/>
                  </a:lnTo>
                  <a:close/>
                </a:path>
              </a:pathLst>
            </a:custGeom>
            <a:solidFill>
              <a:srgbClr val="404040"/>
            </a:solidFill>
          </p:spPr>
          <p:txBody>
            <a:bodyPr/>
            <a:lstStyle/>
            <a:p>
              <a:endParaRPr lang="en-AE"/>
            </a:p>
          </p:txBody>
        </p:sp>
      </p:grpSp>
      <p:grpSp>
        <p:nvGrpSpPr>
          <p:cNvPr id="4" name="Group 4"/>
          <p:cNvGrpSpPr/>
          <p:nvPr/>
        </p:nvGrpSpPr>
        <p:grpSpPr>
          <a:xfrm>
            <a:off x="198075" y="930940"/>
            <a:ext cx="15997085" cy="8420100"/>
            <a:chOff x="0" y="0"/>
            <a:chExt cx="23573508" cy="13716000"/>
          </a:xfrm>
        </p:grpSpPr>
        <p:sp>
          <p:nvSpPr>
            <p:cNvPr id="5" name="Freeform 5"/>
            <p:cNvSpPr/>
            <p:nvPr/>
          </p:nvSpPr>
          <p:spPr>
            <a:xfrm>
              <a:off x="0" y="0"/>
              <a:ext cx="23573487" cy="13716000"/>
            </a:xfrm>
            <a:custGeom>
              <a:avLst/>
              <a:gdLst/>
              <a:ahLst/>
              <a:cxnLst/>
              <a:rect l="l" t="t" r="r" b="b"/>
              <a:pathLst>
                <a:path w="23573487" h="13716000">
                  <a:moveTo>
                    <a:pt x="0" y="0"/>
                  </a:moveTo>
                  <a:lnTo>
                    <a:pt x="17221200" y="0"/>
                  </a:lnTo>
                  <a:lnTo>
                    <a:pt x="23573487" y="13716000"/>
                  </a:lnTo>
                  <a:lnTo>
                    <a:pt x="0" y="13716000"/>
                  </a:lnTo>
                  <a:close/>
                </a:path>
              </a:pathLst>
            </a:custGeom>
            <a:solidFill>
              <a:srgbClr val="000000">
                <a:alpha val="8627"/>
              </a:srgbClr>
            </a:solidFill>
          </p:spPr>
          <p:txBody>
            <a:bodyPr/>
            <a:lstStyle/>
            <a:p>
              <a:endParaRPr lang="en-AE"/>
            </a:p>
          </p:txBody>
        </p:sp>
      </p:grpSp>
      <p:grpSp>
        <p:nvGrpSpPr>
          <p:cNvPr id="6" name="Group 6"/>
          <p:cNvGrpSpPr/>
          <p:nvPr/>
        </p:nvGrpSpPr>
        <p:grpSpPr>
          <a:xfrm>
            <a:off x="0" y="0"/>
            <a:ext cx="5372100" cy="10287000"/>
            <a:chOff x="0" y="0"/>
            <a:chExt cx="7162800" cy="13716000"/>
          </a:xfrm>
        </p:grpSpPr>
        <p:sp>
          <p:nvSpPr>
            <p:cNvPr id="7" name="Freeform 7"/>
            <p:cNvSpPr/>
            <p:nvPr/>
          </p:nvSpPr>
          <p:spPr>
            <a:xfrm>
              <a:off x="0" y="0"/>
              <a:ext cx="7162800" cy="13716000"/>
            </a:xfrm>
            <a:custGeom>
              <a:avLst/>
              <a:gdLst/>
              <a:ahLst/>
              <a:cxnLst/>
              <a:rect l="l" t="t" r="r" b="b"/>
              <a:pathLst>
                <a:path w="7162800" h="13716000">
                  <a:moveTo>
                    <a:pt x="0" y="0"/>
                  </a:moveTo>
                  <a:lnTo>
                    <a:pt x="810514" y="0"/>
                  </a:lnTo>
                  <a:lnTo>
                    <a:pt x="7162800" y="13716000"/>
                  </a:lnTo>
                  <a:lnTo>
                    <a:pt x="0" y="13716000"/>
                  </a:lnTo>
                  <a:close/>
                </a:path>
              </a:pathLst>
            </a:custGeom>
            <a:solidFill>
              <a:srgbClr val="000000">
                <a:alpha val="8627"/>
              </a:srgbClr>
            </a:solidFill>
          </p:spPr>
          <p:txBody>
            <a:bodyPr/>
            <a:lstStyle/>
            <a:p>
              <a:endParaRPr lang="en-AE"/>
            </a:p>
          </p:txBody>
        </p:sp>
      </p:grpSp>
      <p:grpSp>
        <p:nvGrpSpPr>
          <p:cNvPr id="8" name="Group 8"/>
          <p:cNvGrpSpPr/>
          <p:nvPr/>
        </p:nvGrpSpPr>
        <p:grpSpPr>
          <a:xfrm>
            <a:off x="-117885" y="215562"/>
            <a:ext cx="16658201" cy="2074070"/>
            <a:chOff x="0" y="-114300"/>
            <a:chExt cx="22210935" cy="2765427"/>
          </a:xfrm>
        </p:grpSpPr>
        <p:sp>
          <p:nvSpPr>
            <p:cNvPr id="9" name="Freeform 9"/>
            <p:cNvSpPr/>
            <p:nvPr/>
          </p:nvSpPr>
          <p:spPr>
            <a:xfrm>
              <a:off x="0" y="0"/>
              <a:ext cx="21031200" cy="2651127"/>
            </a:xfrm>
            <a:custGeom>
              <a:avLst/>
              <a:gdLst/>
              <a:ahLst/>
              <a:cxnLst/>
              <a:rect l="l" t="t" r="r" b="b"/>
              <a:pathLst>
                <a:path w="21031200" h="2651127">
                  <a:moveTo>
                    <a:pt x="0" y="0"/>
                  </a:moveTo>
                  <a:lnTo>
                    <a:pt x="21031200" y="0"/>
                  </a:lnTo>
                  <a:lnTo>
                    <a:pt x="21031200" y="2651127"/>
                  </a:lnTo>
                  <a:lnTo>
                    <a:pt x="0" y="2651127"/>
                  </a:lnTo>
                  <a:close/>
                </a:path>
              </a:pathLst>
            </a:custGeom>
            <a:solidFill>
              <a:srgbClr val="000000">
                <a:alpha val="0"/>
              </a:srgbClr>
            </a:solidFill>
          </p:spPr>
          <p:txBody>
            <a:bodyPr/>
            <a:lstStyle/>
            <a:p>
              <a:endParaRPr lang="en-AE"/>
            </a:p>
          </p:txBody>
        </p:sp>
        <p:sp>
          <p:nvSpPr>
            <p:cNvPr id="10" name="TextBox 10"/>
            <p:cNvSpPr txBox="1"/>
            <p:nvPr/>
          </p:nvSpPr>
          <p:spPr>
            <a:xfrm>
              <a:off x="1179735" y="-114300"/>
              <a:ext cx="21031200" cy="2765427"/>
            </a:xfrm>
            <a:prstGeom prst="rect">
              <a:avLst/>
            </a:prstGeom>
          </p:spPr>
          <p:txBody>
            <a:bodyPr lIns="0" tIns="0" rIns="0" bIns="0" rtlCol="0" anchor="ctr"/>
            <a:lstStyle/>
            <a:p>
              <a:pPr algn="ctr">
                <a:lnSpc>
                  <a:spcPts val="6119"/>
                </a:lnSpc>
              </a:pPr>
              <a:r>
                <a:rPr lang="en-US" sz="5099" b="1" dirty="0">
                  <a:solidFill>
                    <a:srgbClr val="FFFFFF"/>
                  </a:solidFill>
                  <a:latin typeface="Calibri (MS) Bold"/>
                  <a:ea typeface="Calibri (MS) Bold"/>
                  <a:cs typeface="+mj-cs"/>
                  <a:sym typeface="Calibri (MS) Bold"/>
                </a:rPr>
                <a:t> Team responsibility Task division&amp; Phase 2: Payroll Processing and Leave Management</a:t>
              </a:r>
            </a:p>
          </p:txBody>
        </p:sp>
      </p:grpSp>
      <p:sp>
        <p:nvSpPr>
          <p:cNvPr id="11" name="TextBox 11"/>
          <p:cNvSpPr txBox="1"/>
          <p:nvPr/>
        </p:nvSpPr>
        <p:spPr>
          <a:xfrm>
            <a:off x="1136758" y="2577188"/>
            <a:ext cx="17016622" cy="4401398"/>
          </a:xfrm>
          <a:prstGeom prst="rect">
            <a:avLst/>
          </a:prstGeom>
        </p:spPr>
        <p:txBody>
          <a:bodyPr wrap="square" lIns="0" tIns="0" rIns="0" bIns="0" rtlCol="0" anchor="t">
            <a:spAutoFit/>
          </a:bodyPr>
          <a:lstStyle/>
          <a:p>
            <a:pPr algn="just">
              <a:lnSpc>
                <a:spcPct val="150000"/>
              </a:lnSpc>
              <a:spcBef>
                <a:spcPct val="0"/>
              </a:spcBef>
            </a:pPr>
            <a:r>
              <a:rPr lang="en-US" sz="4223" b="1" dirty="0">
                <a:solidFill>
                  <a:srgbClr val="FFFFFF"/>
                </a:solidFill>
                <a:latin typeface="Calibri (MS) Bold"/>
                <a:ea typeface="Calibri (MS) Bold"/>
                <a:cs typeface="+mj-cs"/>
                <a:sym typeface="Calibri (MS) Bold"/>
              </a:rPr>
              <a:t>      </a:t>
            </a:r>
            <a:r>
              <a:rPr lang="en-US" sz="3600" dirty="0">
                <a:solidFill>
                  <a:srgbClr val="FFFFFF"/>
                </a:solidFill>
                <a:latin typeface="Andalus" panose="02020603050405020304" pitchFamily="18" charset="-78"/>
                <a:ea typeface="Calibri (MS) Bold"/>
                <a:cs typeface="Andalus" panose="02020603050405020304" pitchFamily="18" charset="-78"/>
                <a:sym typeface="Calibri (MS) Bold"/>
              </a:rPr>
              <a:t>1) Payroll Processing</a:t>
            </a:r>
          </a:p>
          <a:p>
            <a:pPr algn="just">
              <a:lnSpc>
                <a:spcPct val="150000"/>
              </a:lnSpc>
              <a:spcBef>
                <a:spcPct val="0"/>
              </a:spcBef>
            </a:pPr>
            <a:r>
              <a:rPr lang="en-US" sz="3600" dirty="0">
                <a:solidFill>
                  <a:srgbClr val="FFFFFF"/>
                </a:solidFill>
                <a:latin typeface="Andalus" panose="02020603050405020304" pitchFamily="18" charset="-78"/>
                <a:ea typeface="Calibri (MS) Bold"/>
                <a:cs typeface="Andalus" panose="02020603050405020304" pitchFamily="18" charset="-78"/>
                <a:sym typeface="Calibri (MS) Bold"/>
              </a:rPr>
              <a:t>      (Moustafa Mohamed)</a:t>
            </a:r>
          </a:p>
          <a:p>
            <a:pPr algn="just">
              <a:lnSpc>
                <a:spcPts val="5068"/>
              </a:lnSpc>
              <a:spcBef>
                <a:spcPct val="0"/>
              </a:spcBef>
            </a:pPr>
            <a:endParaRPr lang="en-US" sz="4223" b="1" dirty="0">
              <a:solidFill>
                <a:srgbClr val="FFFFFF"/>
              </a:solidFill>
              <a:latin typeface="Calibri (MS) Bold"/>
              <a:ea typeface="Calibri (MS) Bold"/>
              <a:cs typeface="Calibri (MS) Bold"/>
              <a:sym typeface="Calibri (MS) Bold"/>
            </a:endParaRPr>
          </a:p>
          <a:p>
            <a:pPr algn="just">
              <a:lnSpc>
                <a:spcPts val="5068"/>
              </a:lnSpc>
              <a:spcBef>
                <a:spcPct val="0"/>
              </a:spcBef>
            </a:pPr>
            <a:r>
              <a:rPr lang="en-US" sz="4223" b="1" dirty="0">
                <a:solidFill>
                  <a:srgbClr val="FFFFFF"/>
                </a:solidFill>
                <a:latin typeface="Calibri (MS) Bold"/>
                <a:ea typeface="Calibri (MS) Bold"/>
                <a:cs typeface="Calibri (MS) Bold"/>
                <a:sym typeface="Calibri (MS) Bold"/>
              </a:rPr>
              <a:t> </a:t>
            </a:r>
          </a:p>
          <a:p>
            <a:pPr algn="just">
              <a:lnSpc>
                <a:spcPts val="5068"/>
              </a:lnSpc>
              <a:spcBef>
                <a:spcPct val="0"/>
              </a:spcBef>
            </a:pPr>
            <a:endParaRPr lang="en-US" sz="4223" b="1" dirty="0">
              <a:solidFill>
                <a:srgbClr val="FFFFFF"/>
              </a:solidFill>
              <a:latin typeface="Calibri (MS) Bold"/>
              <a:ea typeface="Calibri (MS) Bold"/>
              <a:cs typeface="Calibri (MS) Bold"/>
              <a:sym typeface="Calibri (MS) Bold"/>
            </a:endParaRPr>
          </a:p>
          <a:p>
            <a:pPr algn="just">
              <a:lnSpc>
                <a:spcPts val="5068"/>
              </a:lnSpc>
              <a:spcBef>
                <a:spcPct val="0"/>
              </a:spcBef>
            </a:pPr>
            <a:r>
              <a:rPr lang="en-US" sz="4223" b="1" dirty="0">
                <a:solidFill>
                  <a:srgbClr val="FFFFFF"/>
                </a:solidFill>
                <a:latin typeface="Calibri (MS) Bold"/>
                <a:ea typeface="Calibri (MS) Bold"/>
                <a:cs typeface="Calibri (MS) Bold"/>
                <a:sym typeface="Calibri (MS) Bold"/>
              </a:rPr>
              <a:t> </a:t>
            </a:r>
          </a:p>
        </p:txBody>
      </p:sp>
      <p:sp>
        <p:nvSpPr>
          <p:cNvPr id="13" name="مربع نص 12">
            <a:extLst>
              <a:ext uri="{FF2B5EF4-FFF2-40B4-BE49-F238E27FC236}">
                <a16:creationId xmlns:a16="http://schemas.microsoft.com/office/drawing/2014/main" id="{B73AE9F5-F65D-5970-AA87-077E3194D4EC}"/>
              </a:ext>
            </a:extLst>
          </p:cNvPr>
          <p:cNvSpPr txBox="1"/>
          <p:nvPr/>
        </p:nvSpPr>
        <p:spPr>
          <a:xfrm>
            <a:off x="8473474" y="2793894"/>
            <a:ext cx="7824317" cy="1685077"/>
          </a:xfrm>
          <a:prstGeom prst="rect">
            <a:avLst/>
          </a:prstGeom>
          <a:noFill/>
        </p:spPr>
        <p:txBody>
          <a:bodyPr wrap="square">
            <a:spAutoFit/>
          </a:bodyPr>
          <a:lstStyle/>
          <a:p>
            <a:pPr>
              <a:lnSpc>
                <a:spcPct val="150000"/>
              </a:lnSpc>
            </a:pPr>
            <a:r>
              <a:rPr lang="en-US" sz="3600" dirty="0">
                <a:solidFill>
                  <a:schemeClr val="bg1"/>
                </a:solidFill>
                <a:latin typeface="Andalus" panose="02020603050405020304" pitchFamily="18" charset="-78"/>
                <a:cs typeface="Andalus" panose="02020603050405020304" pitchFamily="18" charset="-78"/>
              </a:rPr>
              <a:t>       2) Leave and Absence Management</a:t>
            </a:r>
          </a:p>
          <a:p>
            <a:pPr>
              <a:lnSpc>
                <a:spcPct val="150000"/>
              </a:lnSpc>
            </a:pPr>
            <a:r>
              <a:rPr lang="en-US" sz="3600" dirty="0">
                <a:solidFill>
                  <a:schemeClr val="bg1"/>
                </a:solidFill>
                <a:latin typeface="Andalus" panose="02020603050405020304" pitchFamily="18" charset="-78"/>
                <a:cs typeface="Andalus" panose="02020603050405020304" pitchFamily="18" charset="-78"/>
              </a:rPr>
              <a:t>                       (Marian Hany)</a:t>
            </a:r>
          </a:p>
        </p:txBody>
      </p:sp>
      <p:sp>
        <p:nvSpPr>
          <p:cNvPr id="15" name="مربع نص 14">
            <a:extLst>
              <a:ext uri="{FF2B5EF4-FFF2-40B4-BE49-F238E27FC236}">
                <a16:creationId xmlns:a16="http://schemas.microsoft.com/office/drawing/2014/main" id="{F04018FF-8A3B-608D-4EDF-A31E56FAC52D}"/>
              </a:ext>
            </a:extLst>
          </p:cNvPr>
          <p:cNvSpPr txBox="1"/>
          <p:nvPr/>
        </p:nvSpPr>
        <p:spPr>
          <a:xfrm>
            <a:off x="967444" y="6187604"/>
            <a:ext cx="6957356" cy="1685077"/>
          </a:xfrm>
          <a:prstGeom prst="rect">
            <a:avLst/>
          </a:prstGeom>
          <a:noFill/>
        </p:spPr>
        <p:txBody>
          <a:bodyPr wrap="square">
            <a:spAutoFit/>
          </a:bodyPr>
          <a:lstStyle/>
          <a:p>
            <a:pPr>
              <a:lnSpc>
                <a:spcPct val="150000"/>
              </a:lnSpc>
            </a:pPr>
            <a:r>
              <a:rPr lang="en-US" sz="3600" dirty="0">
                <a:solidFill>
                  <a:schemeClr val="bg1"/>
                </a:solidFill>
                <a:latin typeface="Andalus" panose="02020603050405020304" pitchFamily="18" charset="-78"/>
                <a:cs typeface="Andalus" panose="02020603050405020304" pitchFamily="18" charset="-78"/>
              </a:rPr>
              <a:t>3) Employee Benefits Management</a:t>
            </a:r>
          </a:p>
          <a:p>
            <a:pPr>
              <a:lnSpc>
                <a:spcPct val="150000"/>
              </a:lnSpc>
            </a:pPr>
            <a:r>
              <a:rPr lang="en-US" sz="3600" dirty="0">
                <a:solidFill>
                  <a:schemeClr val="bg1"/>
                </a:solidFill>
                <a:latin typeface="Andalus" panose="02020603050405020304" pitchFamily="18" charset="-78"/>
                <a:cs typeface="Andalus" panose="02020603050405020304" pitchFamily="18" charset="-78"/>
              </a:rPr>
              <a:t>                 (Marian Hany)</a:t>
            </a:r>
          </a:p>
        </p:txBody>
      </p:sp>
      <p:sp>
        <p:nvSpPr>
          <p:cNvPr id="17" name="مربع نص 16">
            <a:extLst>
              <a:ext uri="{FF2B5EF4-FFF2-40B4-BE49-F238E27FC236}">
                <a16:creationId xmlns:a16="http://schemas.microsoft.com/office/drawing/2014/main" id="{C5183D41-250C-C39E-8990-E946DC70CA4A}"/>
              </a:ext>
            </a:extLst>
          </p:cNvPr>
          <p:cNvSpPr txBox="1"/>
          <p:nvPr/>
        </p:nvSpPr>
        <p:spPr>
          <a:xfrm>
            <a:off x="9290019" y="6008887"/>
            <a:ext cx="6365496" cy="1685077"/>
          </a:xfrm>
          <a:prstGeom prst="rect">
            <a:avLst/>
          </a:prstGeom>
          <a:noFill/>
        </p:spPr>
        <p:txBody>
          <a:bodyPr wrap="square">
            <a:spAutoFit/>
          </a:bodyPr>
          <a:lstStyle/>
          <a:p>
            <a:pPr>
              <a:lnSpc>
                <a:spcPct val="150000"/>
              </a:lnSpc>
            </a:pPr>
            <a:r>
              <a:rPr lang="en-US" sz="3600" dirty="0">
                <a:solidFill>
                  <a:schemeClr val="bg1"/>
                </a:solidFill>
                <a:latin typeface="Andalus" panose="02020603050405020304" pitchFamily="18" charset="-78"/>
                <a:cs typeface="Andalus" panose="02020603050405020304" pitchFamily="18" charset="-78"/>
              </a:rPr>
              <a:t>4) Adjustment and Correction</a:t>
            </a:r>
          </a:p>
          <a:p>
            <a:pPr>
              <a:lnSpc>
                <a:spcPct val="150000"/>
              </a:lnSpc>
            </a:pPr>
            <a:r>
              <a:rPr lang="en-US" sz="3600" dirty="0">
                <a:solidFill>
                  <a:schemeClr val="bg1"/>
                </a:solidFill>
                <a:latin typeface="Andalus" panose="02020603050405020304" pitchFamily="18" charset="-78"/>
                <a:cs typeface="Andalus" panose="02020603050405020304" pitchFamily="18" charset="-78"/>
              </a:rPr>
              <a:t>        (Moustafa Mohamed)</a:t>
            </a:r>
          </a:p>
        </p:txBody>
      </p:sp>
      <p:cxnSp>
        <p:nvCxnSpPr>
          <p:cNvPr id="14" name="رابط مستقيم 13">
            <a:extLst>
              <a:ext uri="{FF2B5EF4-FFF2-40B4-BE49-F238E27FC236}">
                <a16:creationId xmlns:a16="http://schemas.microsoft.com/office/drawing/2014/main" id="{C732102E-C8F5-E42E-DD24-EF2413D92960}"/>
              </a:ext>
            </a:extLst>
          </p:cNvPr>
          <p:cNvCxnSpPr/>
          <p:nvPr/>
        </p:nvCxnSpPr>
        <p:spPr>
          <a:xfrm>
            <a:off x="8473474" y="2577188"/>
            <a:ext cx="0" cy="5760749"/>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525BD-F308-D23B-D3A9-FF498EC536C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EB4936B-8B9E-1E7F-223E-52F9195E5360}"/>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DC543D29-7430-6E21-EE5D-DDA6892B4C1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7C5BFBF5-A0D0-2291-E210-0861DABCF944}"/>
              </a:ext>
            </a:extLst>
          </p:cNvPr>
          <p:cNvSpPr/>
          <p:nvPr/>
        </p:nvSpPr>
        <p:spPr>
          <a:xfrm>
            <a:off x="66832" y="124336"/>
            <a:ext cx="19407662" cy="10162664"/>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AB55A518-773E-8F6D-B052-8E69C73EAF23}"/>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7DC1EE05-4072-2F2D-1DBD-469155C09339}"/>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E8081414-419E-F36F-83DD-0B18AD5A56F8}"/>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495F1BAB-15AF-B5A8-6E4A-6AD016E5595C}"/>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DBC40F84-5964-28B1-E0BD-A14EA645CF63}"/>
              </a:ext>
            </a:extLst>
          </p:cNvPr>
          <p:cNvSpPr/>
          <p:nvPr/>
        </p:nvSpPr>
        <p:spPr>
          <a:xfrm>
            <a:off x="-40998" y="586128"/>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1" name="Freeform 5">
            <a:extLst>
              <a:ext uri="{FF2B5EF4-FFF2-40B4-BE49-F238E27FC236}">
                <a16:creationId xmlns:a16="http://schemas.microsoft.com/office/drawing/2014/main" id="{9C284F63-7C6A-1607-CAA5-156B8864829C}"/>
              </a:ext>
            </a:extLst>
          </p:cNvPr>
          <p:cNvSpPr/>
          <p:nvPr/>
        </p:nvSpPr>
        <p:spPr>
          <a:xfrm>
            <a:off x="66832" y="1017449"/>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9" name="TextBox 8">
            <a:extLst>
              <a:ext uri="{FF2B5EF4-FFF2-40B4-BE49-F238E27FC236}">
                <a16:creationId xmlns:a16="http://schemas.microsoft.com/office/drawing/2014/main" id="{A0FB5270-9926-6242-04DC-378AE7AB5D86}"/>
              </a:ext>
            </a:extLst>
          </p:cNvPr>
          <p:cNvSpPr txBox="1"/>
          <p:nvPr/>
        </p:nvSpPr>
        <p:spPr>
          <a:xfrm>
            <a:off x="1022231" y="580126"/>
            <a:ext cx="172571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cap="all" dirty="0">
                <a:solidFill>
                  <a:schemeClr val="bg1"/>
                </a:solidFill>
                <a:latin typeface="Biome"/>
                <a:cs typeface="Biome"/>
              </a:rPr>
              <a:t>Phase 2:</a:t>
            </a:r>
            <a:r>
              <a:rPr lang="en-US" sz="4400" cap="all" dirty="0">
                <a:solidFill>
                  <a:srgbClr val="FFFFFF"/>
                </a:solidFill>
                <a:latin typeface="Biome"/>
                <a:cs typeface="Biome"/>
              </a:rPr>
              <a:t> Payroll Processing and Adjustments</a:t>
            </a:r>
            <a:endParaRPr lang="en-US" dirty="0"/>
          </a:p>
        </p:txBody>
      </p:sp>
      <p:sp>
        <p:nvSpPr>
          <p:cNvPr id="17" name="TextBox 16">
            <a:extLst>
              <a:ext uri="{FF2B5EF4-FFF2-40B4-BE49-F238E27FC236}">
                <a16:creationId xmlns:a16="http://schemas.microsoft.com/office/drawing/2014/main" id="{0604CA75-8392-F963-984D-8BD240C35A2E}"/>
              </a:ext>
            </a:extLst>
          </p:cNvPr>
          <p:cNvSpPr txBox="1"/>
          <p:nvPr/>
        </p:nvSpPr>
        <p:spPr>
          <a:xfrm>
            <a:off x="1302589" y="1787824"/>
            <a:ext cx="90836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cap="all" dirty="0">
                <a:solidFill>
                  <a:schemeClr val="bg1"/>
                </a:solidFill>
                <a:latin typeface="Biome"/>
                <a:cs typeface="Biome"/>
              </a:rPr>
              <a:t>1- Payroll Processing:</a:t>
            </a:r>
            <a:endParaRPr lang="en-US" sz="4800" dirty="0">
              <a:solidFill>
                <a:schemeClr val="bg1"/>
              </a:solidFill>
              <a:latin typeface="Biome"/>
              <a:ea typeface="Calibri"/>
              <a:cs typeface="Calibri"/>
            </a:endParaRPr>
          </a:p>
        </p:txBody>
      </p:sp>
      <p:sp>
        <p:nvSpPr>
          <p:cNvPr id="18" name="TextBox 17">
            <a:extLst>
              <a:ext uri="{FF2B5EF4-FFF2-40B4-BE49-F238E27FC236}">
                <a16:creationId xmlns:a16="http://schemas.microsoft.com/office/drawing/2014/main" id="{FA64F8C5-0A25-42F9-1D3D-D61C6267E2AA}"/>
              </a:ext>
            </a:extLst>
          </p:cNvPr>
          <p:cNvSpPr txBox="1"/>
          <p:nvPr/>
        </p:nvSpPr>
        <p:spPr>
          <a:xfrm>
            <a:off x="1127379" y="2926511"/>
            <a:ext cx="16222823" cy="4433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b="1" dirty="0">
                <a:solidFill>
                  <a:schemeClr val="bg1"/>
                </a:solidFill>
                <a:latin typeface="Arial Nova Bold"/>
                <a:cs typeface="Angsana New"/>
              </a:rPr>
              <a:t>      Payroll processing for all employees refers to the process of calculating and distributing salaries or wages comprehensively for a specific pay period. Payroll processing for all employees refers to the process of this Step involves executing payroll calculation to determine salaries, bonuses and deductions based on predefined rules. Here, we ensure accuracy by validating employee data, tax regulation, and benefits.</a:t>
            </a:r>
          </a:p>
        </p:txBody>
      </p:sp>
    </p:spTree>
    <p:extLst>
      <p:ext uri="{BB962C8B-B14F-4D97-AF65-F5344CB8AC3E}">
        <p14:creationId xmlns:p14="http://schemas.microsoft.com/office/powerpoint/2010/main" val="697210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9C229-8178-277F-4ED0-A9FE7C5ECFA4}"/>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0985C567-8BC6-29D1-55BC-643B3FB95DDF}"/>
              </a:ext>
            </a:extLst>
          </p:cNvPr>
          <p:cNvSpPr/>
          <p:nvPr/>
        </p:nvSpPr>
        <p:spPr>
          <a:xfrm rot="17739775">
            <a:off x="13832736" y="5357485"/>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2">
              <a:alphaModFix amt="54000"/>
              <a:extLst>
                <a:ext uri="{96DAC541-7B7A-43D3-8B79-37D633B846F1}">
                  <asvg:svgBlip xmlns:asvg="http://schemas.microsoft.com/office/drawing/2016/SVG/main" r:embed="rId3"/>
                </a:ext>
              </a:extLst>
            </a:blip>
            <a:stretch>
              <a:fillRect l="-152" r="-152"/>
            </a:stretch>
          </a:blipFill>
        </p:spPr>
        <p:txBody>
          <a:bodyPr/>
          <a:lstStyle/>
          <a:p>
            <a:endParaRPr lang="en-AE"/>
          </a:p>
        </p:txBody>
      </p:sp>
      <p:sp>
        <p:nvSpPr>
          <p:cNvPr id="3" name="Freeform 3">
            <a:extLst>
              <a:ext uri="{FF2B5EF4-FFF2-40B4-BE49-F238E27FC236}">
                <a16:creationId xmlns:a16="http://schemas.microsoft.com/office/drawing/2014/main" id="{760DEACC-A41B-0355-C91B-BD42490873A9}"/>
              </a:ext>
            </a:extLst>
          </p:cNvPr>
          <p:cNvSpPr/>
          <p:nvPr/>
        </p:nvSpPr>
        <p:spPr>
          <a:xfrm>
            <a:off x="1" y="-107830"/>
            <a:ext cx="20013283" cy="1050266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4"/>
            <a:stretch>
              <a:fillRect t="-16656" b="-16656"/>
            </a:stretch>
          </a:blipFill>
        </p:spPr>
        <p:txBody>
          <a:bodyPr/>
          <a:lstStyle/>
          <a:p>
            <a:endParaRPr lang="en-AE"/>
          </a:p>
        </p:txBody>
      </p:sp>
      <p:grpSp>
        <p:nvGrpSpPr>
          <p:cNvPr id="5" name="Group 5">
            <a:extLst>
              <a:ext uri="{FF2B5EF4-FFF2-40B4-BE49-F238E27FC236}">
                <a16:creationId xmlns:a16="http://schemas.microsoft.com/office/drawing/2014/main" id="{7BDB119B-DF8F-2242-3F43-E657F68FC568}"/>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FF49DCF7-C71C-EAEC-C724-81666E859C56}"/>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2AC28C52-DC5C-199F-6018-08AC546E5EEC}"/>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22" name="Freeform 4">
            <a:extLst>
              <a:ext uri="{FF2B5EF4-FFF2-40B4-BE49-F238E27FC236}">
                <a16:creationId xmlns:a16="http://schemas.microsoft.com/office/drawing/2014/main" id="{6B75A833-0F5F-2A9F-8868-81CE227F3DCA}"/>
              </a:ext>
            </a:extLst>
          </p:cNvPr>
          <p:cNvSpPr/>
          <p:nvPr/>
        </p:nvSpPr>
        <p:spPr>
          <a:xfrm>
            <a:off x="304800" y="66624"/>
            <a:ext cx="19698395" cy="10394827"/>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dirty="0"/>
          </a:p>
        </p:txBody>
      </p:sp>
      <p:sp>
        <p:nvSpPr>
          <p:cNvPr id="14" name="Freeform 5">
            <a:extLst>
              <a:ext uri="{FF2B5EF4-FFF2-40B4-BE49-F238E27FC236}">
                <a16:creationId xmlns:a16="http://schemas.microsoft.com/office/drawing/2014/main" id="{405F6CCD-DBA3-7963-BEDF-9DB0AEAD5F74}"/>
              </a:ext>
            </a:extLst>
          </p:cNvPr>
          <p:cNvSpPr/>
          <p:nvPr/>
        </p:nvSpPr>
        <p:spPr>
          <a:xfrm>
            <a:off x="-142122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2" name="TextBox 1">
            <a:extLst>
              <a:ext uri="{FF2B5EF4-FFF2-40B4-BE49-F238E27FC236}">
                <a16:creationId xmlns:a16="http://schemas.microsoft.com/office/drawing/2014/main" id="{0A02EDE8-3567-CBFA-7E3A-AA236E55D679}"/>
              </a:ext>
            </a:extLst>
          </p:cNvPr>
          <p:cNvSpPr txBox="1"/>
          <p:nvPr/>
        </p:nvSpPr>
        <p:spPr>
          <a:xfrm>
            <a:off x="990600" y="948341"/>
            <a:ext cx="130518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cap="all" dirty="0">
                <a:solidFill>
                  <a:schemeClr val="bg1"/>
                </a:solidFill>
                <a:latin typeface="Biome"/>
                <a:cs typeface="+mj-cs"/>
              </a:rPr>
              <a:t>A- Processing the payroll run for all employees </a:t>
            </a:r>
            <a:endParaRPr lang="en-US" sz="3600" b="1" dirty="0">
              <a:solidFill>
                <a:schemeClr val="bg1"/>
              </a:solidFill>
              <a:latin typeface="Biome"/>
              <a:ea typeface="Calibri"/>
              <a:cs typeface="+mj-cs"/>
            </a:endParaRPr>
          </a:p>
        </p:txBody>
      </p:sp>
      <p:sp>
        <p:nvSpPr>
          <p:cNvPr id="12" name="TextBox 11">
            <a:extLst>
              <a:ext uri="{FF2B5EF4-FFF2-40B4-BE49-F238E27FC236}">
                <a16:creationId xmlns:a16="http://schemas.microsoft.com/office/drawing/2014/main" id="{73CCC780-CDB7-875F-4279-3C724084443A}"/>
              </a:ext>
            </a:extLst>
          </p:cNvPr>
          <p:cNvSpPr txBox="1"/>
          <p:nvPr/>
        </p:nvSpPr>
        <p:spPr>
          <a:xfrm>
            <a:off x="2196262" y="1694879"/>
            <a:ext cx="46554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Arial Nova"/>
              </a:rPr>
              <a:t>view –  Payroll run request</a:t>
            </a:r>
            <a:endParaRPr lang="en-US" sz="2800" dirty="0">
              <a:solidFill>
                <a:schemeClr val="bg1"/>
              </a:solidFill>
            </a:endParaRPr>
          </a:p>
        </p:txBody>
      </p:sp>
      <p:sp>
        <p:nvSpPr>
          <p:cNvPr id="18" name="TextBox 17">
            <a:extLst>
              <a:ext uri="{FF2B5EF4-FFF2-40B4-BE49-F238E27FC236}">
                <a16:creationId xmlns:a16="http://schemas.microsoft.com/office/drawing/2014/main" id="{48E6F3B4-937B-58A1-E0FF-6D11CFFD4330}"/>
              </a:ext>
            </a:extLst>
          </p:cNvPr>
          <p:cNvSpPr txBox="1"/>
          <p:nvPr/>
        </p:nvSpPr>
        <p:spPr>
          <a:xfrm>
            <a:off x="12041831" y="1594672"/>
            <a:ext cx="37112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latin typeface="Arial Nova"/>
              </a:rPr>
              <a:t>payroll process</a:t>
            </a:r>
            <a:endParaRPr lang="en-US" sz="3600" dirty="0">
              <a:solidFill>
                <a:schemeClr val="bg1"/>
              </a:solidFill>
              <a:ea typeface="Calibri"/>
              <a:cs typeface="Calibri"/>
            </a:endParaRPr>
          </a:p>
        </p:txBody>
      </p:sp>
      <p:pic>
        <p:nvPicPr>
          <p:cNvPr id="10" name="صورة 9" descr="صورة تحتوي على نص, لقطة شاشة, برمجيات, أيقونة الحاسوب&#10;&#10;تم إنشاء الوصف تلقائياً">
            <a:extLst>
              <a:ext uri="{FF2B5EF4-FFF2-40B4-BE49-F238E27FC236}">
                <a16:creationId xmlns:a16="http://schemas.microsoft.com/office/drawing/2014/main" id="{17CF4CAE-C5D4-6474-6513-15C6B9291B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353" y="2298542"/>
            <a:ext cx="8526882" cy="6571268"/>
          </a:xfrm>
          <a:prstGeom prst="rect">
            <a:avLst/>
          </a:prstGeom>
        </p:spPr>
      </p:pic>
      <p:sp>
        <p:nvSpPr>
          <p:cNvPr id="9" name="مربع نص 8">
            <a:extLst>
              <a:ext uri="{FF2B5EF4-FFF2-40B4-BE49-F238E27FC236}">
                <a16:creationId xmlns:a16="http://schemas.microsoft.com/office/drawing/2014/main" id="{393C23A1-3454-E509-720A-34BFF8901BA9}"/>
              </a:ext>
            </a:extLst>
          </p:cNvPr>
          <p:cNvSpPr txBox="1"/>
          <p:nvPr/>
        </p:nvSpPr>
        <p:spPr>
          <a:xfrm>
            <a:off x="1360823" y="8957037"/>
            <a:ext cx="8023868" cy="1292662"/>
          </a:xfrm>
          <a:prstGeom prst="rect">
            <a:avLst/>
          </a:prstGeom>
          <a:noFill/>
        </p:spPr>
        <p:txBody>
          <a:bodyPr wrap="square">
            <a:spAutoFit/>
          </a:bodyPr>
          <a:lstStyle/>
          <a:p>
            <a:pPr marL="342900" indent="-342900">
              <a:buFont typeface="Wingdings" panose="05000000000000000000" pitchFamily="2" charset="2"/>
              <a:buChar char="ü"/>
            </a:pPr>
            <a:r>
              <a:rPr lang="en-US" sz="2000" dirty="0">
                <a:solidFill>
                  <a:schemeClr val="bg1"/>
                </a:solidFill>
                <a:latin typeface="Arial Nova"/>
                <a:cs typeface="+mj-cs"/>
              </a:rPr>
              <a:t>•Payroll Calendar Name: </a:t>
            </a:r>
            <a:r>
              <a:rPr lang="en-US" sz="2000" dirty="0" err="1">
                <a:solidFill>
                  <a:schemeClr val="bg1"/>
                </a:solidFill>
                <a:latin typeface="Arial Nova"/>
                <a:cs typeface="+mj-cs"/>
              </a:rPr>
              <a:t>Magic_Payroll</a:t>
            </a:r>
            <a:r>
              <a:rPr lang="en-US" sz="2000" dirty="0">
                <a:solidFill>
                  <a:schemeClr val="bg1"/>
                </a:solidFill>
                <a:latin typeface="Arial Nova"/>
                <a:cs typeface="+mj-cs"/>
              </a:rPr>
              <a:t>.</a:t>
            </a:r>
          </a:p>
          <a:p>
            <a:pPr marL="342900" indent="-342900">
              <a:buFont typeface="Wingdings" panose="05000000000000000000" pitchFamily="2" charset="2"/>
              <a:buChar char="ü"/>
            </a:pPr>
            <a:r>
              <a:rPr lang="en-US" sz="2000" dirty="0">
                <a:solidFill>
                  <a:schemeClr val="bg1"/>
                </a:solidFill>
                <a:latin typeface="Arial Nova"/>
                <a:cs typeface="+mj-cs"/>
              </a:rPr>
              <a:t>•Consolidation Set: Magic.</a:t>
            </a:r>
          </a:p>
          <a:p>
            <a:pPr marL="285750" indent="-285750">
              <a:buFont typeface="Wingdings" panose="05000000000000000000" pitchFamily="2" charset="2"/>
              <a:buChar char="ü"/>
            </a:pPr>
            <a:r>
              <a:rPr lang="en-US" dirty="0">
                <a:solidFill>
                  <a:schemeClr val="bg1"/>
                </a:solidFill>
                <a:latin typeface="Arial Nova"/>
                <a:cs typeface="+mj-cs"/>
              </a:rPr>
              <a:t>•Pay Period: 01 -01-2025 Calendar Month (31-01-2025).</a:t>
            </a:r>
          </a:p>
          <a:p>
            <a:pPr marL="342900" indent="-342900">
              <a:buFont typeface="Wingdings" panose="05000000000000000000" pitchFamily="2" charset="2"/>
              <a:buChar char="ü"/>
            </a:pPr>
            <a:r>
              <a:rPr lang="en-US" sz="2000" dirty="0">
                <a:solidFill>
                  <a:schemeClr val="bg1"/>
                </a:solidFill>
                <a:latin typeface="Arial Nova"/>
                <a:cs typeface="+mj-cs"/>
              </a:rPr>
              <a:t>•Element Set: Monthly Payroll.</a:t>
            </a:r>
          </a:p>
        </p:txBody>
      </p:sp>
      <p:pic>
        <p:nvPicPr>
          <p:cNvPr id="15" name="صورة 14">
            <a:extLst>
              <a:ext uri="{FF2B5EF4-FFF2-40B4-BE49-F238E27FC236}">
                <a16:creationId xmlns:a16="http://schemas.microsoft.com/office/drawing/2014/main" id="{944207D5-8CE7-2A26-0DDB-D03EF8488D38}"/>
              </a:ext>
            </a:extLst>
          </p:cNvPr>
          <p:cNvPicPr>
            <a:picLocks noChangeAspect="1"/>
          </p:cNvPicPr>
          <p:nvPr/>
        </p:nvPicPr>
        <p:blipFill>
          <a:blip r:embed="rId8"/>
          <a:stretch>
            <a:fillRect/>
          </a:stretch>
        </p:blipFill>
        <p:spPr>
          <a:xfrm>
            <a:off x="9584743" y="2302313"/>
            <a:ext cx="8398457" cy="6571268"/>
          </a:xfrm>
          <a:prstGeom prst="rect">
            <a:avLst/>
          </a:prstGeom>
        </p:spPr>
      </p:pic>
      <p:cxnSp>
        <p:nvCxnSpPr>
          <p:cNvPr id="11" name="رابط مستقيم 10">
            <a:extLst>
              <a:ext uri="{FF2B5EF4-FFF2-40B4-BE49-F238E27FC236}">
                <a16:creationId xmlns:a16="http://schemas.microsoft.com/office/drawing/2014/main" id="{EFFF7217-12E7-64E7-DB23-37A34D57DB94}"/>
              </a:ext>
            </a:extLst>
          </p:cNvPr>
          <p:cNvCxnSpPr/>
          <p:nvPr/>
        </p:nvCxnSpPr>
        <p:spPr>
          <a:xfrm>
            <a:off x="9384691" y="2218520"/>
            <a:ext cx="0" cy="688738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58738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F978C-31C3-8AF7-8245-AD5C8615E2B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2E26E04-6F3D-9ABE-E106-298C11AA0396}"/>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CD224BDC-4421-1D8B-AB25-D61B8B60D23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EF446E88-93D5-42A7-FB97-85AF3C96521B}"/>
              </a:ext>
            </a:extLst>
          </p:cNvPr>
          <p:cNvSpPr/>
          <p:nvPr/>
        </p:nvSpPr>
        <p:spPr>
          <a:xfrm>
            <a:off x="0" y="330321"/>
            <a:ext cx="19937787" cy="983917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F0EF741C-92E8-9D8D-C21C-71BB50AE88D6}"/>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EB81D269-17BA-E013-6CB3-6B2C1B24C2EA}"/>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9BEA7429-02D4-5BEB-FFE9-0361977F8FBB}"/>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5B4BFC4D-7F0A-FCB4-5F45-913AF70C44A1}"/>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1884208B-1A61-A05F-E337-32335925FAA2}"/>
              </a:ext>
            </a:extLst>
          </p:cNvPr>
          <p:cNvSpPr/>
          <p:nvPr/>
        </p:nvSpPr>
        <p:spPr>
          <a:xfrm>
            <a:off x="-493885" y="305770"/>
            <a:ext cx="7809085" cy="8056757"/>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0" name="TextBox 9">
            <a:extLst>
              <a:ext uri="{FF2B5EF4-FFF2-40B4-BE49-F238E27FC236}">
                <a16:creationId xmlns:a16="http://schemas.microsoft.com/office/drawing/2014/main" id="{F5DA4281-185D-B448-A27F-83013CDCEDB9}"/>
              </a:ext>
            </a:extLst>
          </p:cNvPr>
          <p:cNvSpPr txBox="1"/>
          <p:nvPr/>
        </p:nvSpPr>
        <p:spPr>
          <a:xfrm>
            <a:off x="375249" y="968315"/>
            <a:ext cx="175375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FFFFFF"/>
                </a:solidFill>
                <a:latin typeface="Arial Nova"/>
                <a:cs typeface="+mj-cs"/>
              </a:rPr>
              <a:t>B- Review the calculated salaries, bonuses, and deductions for accuracy.</a:t>
            </a:r>
            <a:endParaRPr lang="en-US" sz="3600" dirty="0">
              <a:ea typeface="Calibri"/>
              <a:cs typeface="+mj-cs"/>
            </a:endParaRPr>
          </a:p>
        </p:txBody>
      </p:sp>
      <p:sp>
        <p:nvSpPr>
          <p:cNvPr id="11" name="TextBox 10">
            <a:extLst>
              <a:ext uri="{FF2B5EF4-FFF2-40B4-BE49-F238E27FC236}">
                <a16:creationId xmlns:a16="http://schemas.microsoft.com/office/drawing/2014/main" id="{5C8C6D80-65B9-0A8D-125B-A1FAF15B1873}"/>
              </a:ext>
            </a:extLst>
          </p:cNvPr>
          <p:cNvSpPr txBox="1"/>
          <p:nvPr/>
        </p:nvSpPr>
        <p:spPr>
          <a:xfrm>
            <a:off x="585237" y="1385310"/>
            <a:ext cx="1887459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ea typeface="Calibri"/>
                <a:cs typeface="Calibri"/>
              </a:rPr>
              <a:t> </a:t>
            </a:r>
            <a:r>
              <a:rPr lang="en-US" sz="2800" dirty="0">
                <a:solidFill>
                  <a:schemeClr val="bg1"/>
                </a:solidFill>
                <a:ea typeface="Calibri"/>
                <a:cs typeface="Calibri"/>
              </a:rPr>
              <a:t>we are reviewing calculated Calculate Gross Pay Hourly wages or salary Overtime pay Bonuses, incentives, or allowances could be done through the 3 next stages:</a:t>
            </a:r>
            <a:endParaRPr lang="en-US" sz="3600" dirty="0">
              <a:solidFill>
                <a:schemeClr val="bg1"/>
              </a:solidFill>
              <a:ea typeface="Calibri"/>
              <a:cs typeface="Calibri"/>
            </a:endParaRPr>
          </a:p>
        </p:txBody>
      </p:sp>
      <p:sp>
        <p:nvSpPr>
          <p:cNvPr id="17" name="مربع نص 16">
            <a:extLst>
              <a:ext uri="{FF2B5EF4-FFF2-40B4-BE49-F238E27FC236}">
                <a16:creationId xmlns:a16="http://schemas.microsoft.com/office/drawing/2014/main" id="{F548A200-5CCE-674E-B02A-53E47379203C}"/>
              </a:ext>
            </a:extLst>
          </p:cNvPr>
          <p:cNvSpPr txBox="1"/>
          <p:nvPr/>
        </p:nvSpPr>
        <p:spPr>
          <a:xfrm>
            <a:off x="1646094" y="2391371"/>
            <a:ext cx="3986071" cy="830997"/>
          </a:xfrm>
          <a:prstGeom prst="rect">
            <a:avLst/>
          </a:prstGeom>
          <a:noFill/>
        </p:spPr>
        <p:txBody>
          <a:bodyPr wrap="square">
            <a:spAutoFit/>
          </a:bodyPr>
          <a:lstStyle/>
          <a:p>
            <a:r>
              <a:rPr lang="en-US" sz="2800" dirty="0">
                <a:solidFill>
                  <a:schemeClr val="bg1"/>
                </a:solidFill>
                <a:latin typeface="Arial Nova"/>
              </a:rPr>
              <a:t>          </a:t>
            </a:r>
            <a:r>
              <a:rPr lang="en-US" sz="2000" dirty="0">
                <a:solidFill>
                  <a:schemeClr val="bg1"/>
                </a:solidFill>
                <a:latin typeface="Arial Nova"/>
              </a:rPr>
              <a:t>Stage 1</a:t>
            </a:r>
          </a:p>
          <a:p>
            <a:r>
              <a:rPr lang="en-US" dirty="0">
                <a:solidFill>
                  <a:schemeClr val="bg1"/>
                </a:solidFill>
                <a:latin typeface="Arial Nova"/>
              </a:rPr>
              <a:t>      Assignment Processes</a:t>
            </a:r>
          </a:p>
        </p:txBody>
      </p:sp>
      <p:sp>
        <p:nvSpPr>
          <p:cNvPr id="21" name="مربع نص 20">
            <a:extLst>
              <a:ext uri="{FF2B5EF4-FFF2-40B4-BE49-F238E27FC236}">
                <a16:creationId xmlns:a16="http://schemas.microsoft.com/office/drawing/2014/main" id="{5774408F-4E47-0C93-FBEE-6E9C4E4CECE1}"/>
              </a:ext>
            </a:extLst>
          </p:cNvPr>
          <p:cNvSpPr txBox="1"/>
          <p:nvPr/>
        </p:nvSpPr>
        <p:spPr>
          <a:xfrm>
            <a:off x="11982228" y="2391371"/>
            <a:ext cx="3916678" cy="707886"/>
          </a:xfrm>
          <a:prstGeom prst="rect">
            <a:avLst/>
          </a:prstGeom>
          <a:noFill/>
        </p:spPr>
        <p:txBody>
          <a:bodyPr wrap="square">
            <a:spAutoFit/>
          </a:bodyPr>
          <a:lstStyle/>
          <a:p>
            <a:r>
              <a:rPr lang="en-US" dirty="0">
                <a:solidFill>
                  <a:schemeClr val="bg1"/>
                </a:solidFill>
                <a:latin typeface="Arial Nova"/>
                <a:cs typeface="+mj-cs"/>
              </a:rPr>
              <a:t>                         </a:t>
            </a:r>
            <a:r>
              <a:rPr lang="en-US" sz="2000" dirty="0">
                <a:solidFill>
                  <a:schemeClr val="bg1"/>
                </a:solidFill>
                <a:latin typeface="Arial Nova"/>
                <a:cs typeface="+mj-cs"/>
              </a:rPr>
              <a:t>stage 3</a:t>
            </a:r>
          </a:p>
          <a:p>
            <a:r>
              <a:rPr lang="en-US" dirty="0">
                <a:solidFill>
                  <a:schemeClr val="bg1"/>
                </a:solidFill>
                <a:latin typeface="Arial Nova"/>
                <a:cs typeface="+mj-cs"/>
              </a:rPr>
              <a:t>                     </a:t>
            </a:r>
            <a:r>
              <a:rPr lang="en-US" sz="2000" dirty="0">
                <a:solidFill>
                  <a:schemeClr val="bg1"/>
                </a:solidFill>
                <a:latin typeface="Arial Nova"/>
                <a:cs typeface="+mj-cs"/>
              </a:rPr>
              <a:t>Input Value</a:t>
            </a:r>
            <a:endParaRPr lang="ar-EG" dirty="0">
              <a:solidFill>
                <a:schemeClr val="bg1"/>
              </a:solidFill>
              <a:latin typeface="Arial Nova"/>
              <a:cs typeface="+mj-cs"/>
            </a:endParaRPr>
          </a:p>
        </p:txBody>
      </p:sp>
      <p:sp>
        <p:nvSpPr>
          <p:cNvPr id="23" name="مربع نص 22">
            <a:extLst>
              <a:ext uri="{FF2B5EF4-FFF2-40B4-BE49-F238E27FC236}">
                <a16:creationId xmlns:a16="http://schemas.microsoft.com/office/drawing/2014/main" id="{57983691-DD6E-414F-F29F-4F7E609C3410}"/>
              </a:ext>
            </a:extLst>
          </p:cNvPr>
          <p:cNvSpPr txBox="1"/>
          <p:nvPr/>
        </p:nvSpPr>
        <p:spPr>
          <a:xfrm>
            <a:off x="4817033" y="2413163"/>
            <a:ext cx="3632623" cy="830997"/>
          </a:xfrm>
          <a:prstGeom prst="rect">
            <a:avLst/>
          </a:prstGeom>
          <a:noFill/>
        </p:spPr>
        <p:txBody>
          <a:bodyPr wrap="square">
            <a:spAutoFit/>
          </a:bodyPr>
          <a:lstStyle/>
          <a:p>
            <a:r>
              <a:rPr lang="en-US" sz="2800" dirty="0">
                <a:solidFill>
                  <a:schemeClr val="bg1"/>
                </a:solidFill>
                <a:latin typeface="Arial Nova"/>
              </a:rPr>
              <a:t>                    </a:t>
            </a:r>
            <a:r>
              <a:rPr lang="en-US" sz="2000" dirty="0">
                <a:solidFill>
                  <a:schemeClr val="bg1"/>
                </a:solidFill>
                <a:latin typeface="Arial Nova"/>
              </a:rPr>
              <a:t>stage 2</a:t>
            </a:r>
          </a:p>
          <a:p>
            <a:r>
              <a:rPr lang="en-US" dirty="0">
                <a:solidFill>
                  <a:schemeClr val="bg1"/>
                </a:solidFill>
                <a:latin typeface="Arial Nova"/>
              </a:rPr>
              <a:t>                       view Run Results</a:t>
            </a:r>
            <a:endParaRPr lang="ar-EG" dirty="0">
              <a:solidFill>
                <a:schemeClr val="bg1"/>
              </a:solidFill>
              <a:latin typeface="Arial Nova"/>
            </a:endParaRPr>
          </a:p>
        </p:txBody>
      </p:sp>
      <p:pic>
        <p:nvPicPr>
          <p:cNvPr id="29" name="صورة 28" descr="صورة تحتوي على نص, لقطة شاشة&#10;&#10;تم إنشاء الوصف تلقائياً">
            <a:extLst>
              <a:ext uri="{FF2B5EF4-FFF2-40B4-BE49-F238E27FC236}">
                <a16:creationId xmlns:a16="http://schemas.microsoft.com/office/drawing/2014/main" id="{0DE1E71C-6951-1CB3-6E0A-8BEE947F08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237" y="3188203"/>
            <a:ext cx="9793742" cy="5839132"/>
          </a:xfrm>
          <a:prstGeom prst="rect">
            <a:avLst/>
          </a:prstGeom>
        </p:spPr>
      </p:pic>
      <p:pic>
        <p:nvPicPr>
          <p:cNvPr id="31" name="صورة 30" descr="صورة تحتوي على نص, لقطة شاشة, رقم, برمجيات&#10;&#10;تم إنشاء الوصف تلقائياً">
            <a:extLst>
              <a:ext uri="{FF2B5EF4-FFF2-40B4-BE49-F238E27FC236}">
                <a16:creationId xmlns:a16="http://schemas.microsoft.com/office/drawing/2014/main" id="{AF0FD3A6-0DBC-795E-0E4D-09AF25B31D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6759" y="3188203"/>
            <a:ext cx="7295992" cy="5839132"/>
          </a:xfrm>
          <a:prstGeom prst="rect">
            <a:avLst/>
          </a:prstGeom>
        </p:spPr>
      </p:pic>
    </p:spTree>
    <p:extLst>
      <p:ext uri="{BB962C8B-B14F-4D97-AF65-F5344CB8AC3E}">
        <p14:creationId xmlns:p14="http://schemas.microsoft.com/office/powerpoint/2010/main" val="2338304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8EC3C-F802-3E78-5280-86AF881FA4D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676650-2629-3A62-1527-43C35FA3A57A}"/>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E3587FB7-0F16-6C39-29B8-86B55902BAE1}"/>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58EA62CA-1D9C-B709-A65D-297EF0FF7B98}"/>
              </a:ext>
            </a:extLst>
          </p:cNvPr>
          <p:cNvSpPr/>
          <p:nvPr/>
        </p:nvSpPr>
        <p:spPr>
          <a:xfrm>
            <a:off x="369238" y="114300"/>
            <a:ext cx="19366562" cy="964242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FBD16FF0-8D62-057A-F907-5843A0B2450D}"/>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B8A5D6C4-680E-7C69-3AFD-2FCE0931408C}"/>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550E5E8D-1EA0-419F-7A18-0293EA10832C}"/>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42BFFBC1-41A9-966D-3612-685F59A3A069}"/>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FD13E4C5-6207-462A-8BDF-ABDF56E171FF}"/>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4ED21F80-58D0-60D6-5C97-5D9CBFB49BB5}"/>
              </a:ext>
            </a:extLst>
          </p:cNvPr>
          <p:cNvSpPr txBox="1"/>
          <p:nvPr/>
        </p:nvSpPr>
        <p:spPr>
          <a:xfrm>
            <a:off x="720306" y="580127"/>
            <a:ext cx="1473391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bg1"/>
                </a:solidFill>
                <a:latin typeface="Arial Nova"/>
              </a:rPr>
              <a:t>C- Generate and distribute employee </a:t>
            </a:r>
            <a:r>
              <a:rPr lang="en-US" sz="4400" b="1" dirty="0" err="1">
                <a:solidFill>
                  <a:schemeClr val="bg1"/>
                </a:solidFill>
                <a:latin typeface="Arial Nova"/>
              </a:rPr>
              <a:t>payslips</a:t>
            </a:r>
            <a:r>
              <a:rPr lang="en-US" sz="4400" b="1" dirty="0">
                <a:solidFill>
                  <a:schemeClr val="bg1"/>
                </a:solidFill>
                <a:latin typeface="Arial Nova"/>
              </a:rPr>
              <a:t> :</a:t>
            </a:r>
            <a:endParaRPr lang="en-US" sz="4400" dirty="0">
              <a:solidFill>
                <a:schemeClr val="bg1"/>
              </a:solidFill>
              <a:ea typeface="Calibri"/>
              <a:cs typeface="Calibri"/>
            </a:endParaRPr>
          </a:p>
        </p:txBody>
      </p:sp>
      <p:sp>
        <p:nvSpPr>
          <p:cNvPr id="11" name="TextBox 10">
            <a:extLst>
              <a:ext uri="{FF2B5EF4-FFF2-40B4-BE49-F238E27FC236}">
                <a16:creationId xmlns:a16="http://schemas.microsoft.com/office/drawing/2014/main" id="{2E44CF15-F2A2-30D9-7669-250C1AFB5B40}"/>
              </a:ext>
            </a:extLst>
          </p:cNvPr>
          <p:cNvSpPr txBox="1"/>
          <p:nvPr/>
        </p:nvSpPr>
        <p:spPr>
          <a:xfrm>
            <a:off x="857237" y="1630859"/>
            <a:ext cx="16744963" cy="686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dirty="0">
                <a:solidFill>
                  <a:schemeClr val="bg1"/>
                </a:solidFill>
                <a:latin typeface="Arial Nova"/>
              </a:rPr>
              <a:t>     After data processing, this is a crucial step in payroll processing, ensuring that employees have detailed records of their earnings, deductions, and benefits, including regular pay and any additional earnings such as bonuses, overtime, commissions, tax deductions, social security contributions, health insurance premiums, retirement contributions The developer sends this data to employees as a notification through employee self-service, ensuring they receive accurate information about their salaries. By creating and distributing payroll, the system automates the creation and processing of payrolls, allowing for secure and efficient distribution to employees. This process enhances transparency and simplifies payroll management.</a:t>
            </a:r>
            <a:endParaRPr lang="en-US" sz="4000" dirty="0">
              <a:solidFill>
                <a:schemeClr val="bg1"/>
              </a:solidFill>
              <a:ea typeface="Calibri"/>
              <a:cs typeface="Calibri"/>
            </a:endParaRPr>
          </a:p>
        </p:txBody>
      </p:sp>
    </p:spTree>
    <p:extLst>
      <p:ext uri="{BB962C8B-B14F-4D97-AF65-F5344CB8AC3E}">
        <p14:creationId xmlns:p14="http://schemas.microsoft.com/office/powerpoint/2010/main" val="2918553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803B4-4FD2-739E-A2DA-B06273F760F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86A2FBD-4FA9-3488-A2DD-291CD13A70CA}"/>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23127C87-6496-5EEB-A0A0-CE90FF0F0D86}"/>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sz="2800">
                <a:solidFill>
                  <a:schemeClr val="bg1"/>
                </a:solidFill>
              </a:endParaRPr>
            </a:p>
          </p:txBody>
        </p:sp>
      </p:grpSp>
      <p:sp>
        <p:nvSpPr>
          <p:cNvPr id="22" name="Freeform 4">
            <a:extLst>
              <a:ext uri="{FF2B5EF4-FFF2-40B4-BE49-F238E27FC236}">
                <a16:creationId xmlns:a16="http://schemas.microsoft.com/office/drawing/2014/main" id="{1AFAB7D6-D248-A501-7AC6-6FA731788D5E}"/>
              </a:ext>
            </a:extLst>
          </p:cNvPr>
          <p:cNvSpPr/>
          <p:nvPr/>
        </p:nvSpPr>
        <p:spPr>
          <a:xfrm>
            <a:off x="12144" y="-215659"/>
            <a:ext cx="20001140" cy="10502660"/>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dirty="0"/>
          </a:p>
        </p:txBody>
      </p:sp>
      <p:sp>
        <p:nvSpPr>
          <p:cNvPr id="4" name="Freeform 4">
            <a:extLst>
              <a:ext uri="{FF2B5EF4-FFF2-40B4-BE49-F238E27FC236}">
                <a16:creationId xmlns:a16="http://schemas.microsoft.com/office/drawing/2014/main" id="{D9CD2EC3-F42C-3066-D200-676E002368E9}"/>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sp>
        <p:nvSpPr>
          <p:cNvPr id="7" name="TextBox 7">
            <a:extLst>
              <a:ext uri="{FF2B5EF4-FFF2-40B4-BE49-F238E27FC236}">
                <a16:creationId xmlns:a16="http://schemas.microsoft.com/office/drawing/2014/main" id="{EB5F1638-CE3A-189C-373D-AF4AB1A55F6F}"/>
              </a:ext>
            </a:extLst>
          </p:cNvPr>
          <p:cNvSpPr txBox="1"/>
          <p:nvPr/>
        </p:nvSpPr>
        <p:spPr>
          <a:xfrm>
            <a:off x="3067659" y="3390900"/>
            <a:ext cx="11582400" cy="941929"/>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sp>
        <p:nvSpPr>
          <p:cNvPr id="8" name="Rectangle: Rounded Corners 7">
            <a:extLst>
              <a:ext uri="{FF2B5EF4-FFF2-40B4-BE49-F238E27FC236}">
                <a16:creationId xmlns:a16="http://schemas.microsoft.com/office/drawing/2014/main" id="{40789620-67EF-0DC8-002B-0FCCDA8C72FD}"/>
              </a:ext>
            </a:extLst>
          </p:cNvPr>
          <p:cNvSpPr/>
          <p:nvPr/>
        </p:nvSpPr>
        <p:spPr>
          <a:xfrm>
            <a:off x="2971800" y="495300"/>
            <a:ext cx="12420600" cy="190500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200" b="1" dirty="0">
                <a:solidFill>
                  <a:schemeClr val="bg1"/>
                </a:solidFill>
              </a:rPr>
              <a:t>2- Leave and Absence  Management (Involves Roles for Vacation , Sick Leave And other absence based  on  Company Policy and Labor Low’s </a:t>
            </a:r>
            <a:endParaRPr lang="en-AE" sz="3200" b="1" dirty="0">
              <a:solidFill>
                <a:schemeClr val="bg1"/>
              </a:solidFill>
            </a:endParaRPr>
          </a:p>
        </p:txBody>
      </p:sp>
      <p:sp>
        <p:nvSpPr>
          <p:cNvPr id="9" name="Rectangle: Rounded Corners 8">
            <a:extLst>
              <a:ext uri="{FF2B5EF4-FFF2-40B4-BE49-F238E27FC236}">
                <a16:creationId xmlns:a16="http://schemas.microsoft.com/office/drawing/2014/main" id="{71B5DE1B-BEC4-B452-1A8A-207428D24A2F}"/>
              </a:ext>
            </a:extLst>
          </p:cNvPr>
          <p:cNvSpPr/>
          <p:nvPr/>
        </p:nvSpPr>
        <p:spPr>
          <a:xfrm>
            <a:off x="1447800" y="3619500"/>
            <a:ext cx="7086600" cy="170392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800" dirty="0">
                <a:solidFill>
                  <a:schemeClr val="bg1"/>
                </a:solidFill>
              </a:rPr>
              <a:t>1-Create Element discerption (Annual Leave) </a:t>
            </a:r>
          </a:p>
        </p:txBody>
      </p:sp>
      <p:sp>
        <p:nvSpPr>
          <p:cNvPr id="10" name="Rectangle: Rounded Corners 9">
            <a:extLst>
              <a:ext uri="{FF2B5EF4-FFF2-40B4-BE49-F238E27FC236}">
                <a16:creationId xmlns:a16="http://schemas.microsoft.com/office/drawing/2014/main" id="{FCDDA488-7326-1659-A305-6FEA87643B78}"/>
              </a:ext>
            </a:extLst>
          </p:cNvPr>
          <p:cNvSpPr/>
          <p:nvPr/>
        </p:nvSpPr>
        <p:spPr>
          <a:xfrm>
            <a:off x="1447800" y="6106479"/>
            <a:ext cx="7086600" cy="170392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800" dirty="0">
                <a:solidFill>
                  <a:schemeClr val="bg1"/>
                </a:solidFill>
              </a:rPr>
              <a:t>2- Create Element Link for (Annual Leave) Element</a:t>
            </a:r>
          </a:p>
        </p:txBody>
      </p:sp>
      <p:sp>
        <p:nvSpPr>
          <p:cNvPr id="11" name="Rectangle: Rounded Corners 10">
            <a:extLst>
              <a:ext uri="{FF2B5EF4-FFF2-40B4-BE49-F238E27FC236}">
                <a16:creationId xmlns:a16="http://schemas.microsoft.com/office/drawing/2014/main" id="{326C0FB0-02BF-CBCC-6CCA-C97E02B032EF}"/>
              </a:ext>
            </a:extLst>
          </p:cNvPr>
          <p:cNvSpPr/>
          <p:nvPr/>
        </p:nvSpPr>
        <p:spPr>
          <a:xfrm>
            <a:off x="10176180" y="3619500"/>
            <a:ext cx="7086600" cy="170392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800" dirty="0">
                <a:solidFill>
                  <a:schemeClr val="bg1"/>
                </a:solidFill>
              </a:rPr>
              <a:t>3-Absence Type  </a:t>
            </a:r>
          </a:p>
        </p:txBody>
      </p:sp>
      <p:sp>
        <p:nvSpPr>
          <p:cNvPr id="12" name="Rectangle: Rounded Corners 11">
            <a:extLst>
              <a:ext uri="{FF2B5EF4-FFF2-40B4-BE49-F238E27FC236}">
                <a16:creationId xmlns:a16="http://schemas.microsoft.com/office/drawing/2014/main" id="{FE431012-B9B3-D8C0-9CF3-F04166B44AF9}"/>
              </a:ext>
            </a:extLst>
          </p:cNvPr>
          <p:cNvSpPr/>
          <p:nvPr/>
        </p:nvSpPr>
        <p:spPr>
          <a:xfrm>
            <a:off x="10176180" y="6106478"/>
            <a:ext cx="7086600" cy="170392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800" dirty="0">
                <a:solidFill>
                  <a:schemeClr val="bg1"/>
                </a:solidFill>
              </a:rPr>
              <a:t>4-Create Accrual Plance</a:t>
            </a:r>
          </a:p>
        </p:txBody>
      </p:sp>
    </p:spTree>
    <p:extLst>
      <p:ext uri="{BB962C8B-B14F-4D97-AF65-F5344CB8AC3E}">
        <p14:creationId xmlns:p14="http://schemas.microsoft.com/office/powerpoint/2010/main" val="948930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1D673-24FA-5845-1515-538C3249E4D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2F34321-D5F6-4B6D-EB0B-9EAD0A93B2E4}"/>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88CF0225-3BEA-6C35-8AC4-A038887EE01D}"/>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dirty="0"/>
            </a:p>
          </p:txBody>
        </p:sp>
      </p:grpSp>
      <p:sp>
        <p:nvSpPr>
          <p:cNvPr id="22" name="Freeform 4">
            <a:extLst>
              <a:ext uri="{FF2B5EF4-FFF2-40B4-BE49-F238E27FC236}">
                <a16:creationId xmlns:a16="http://schemas.microsoft.com/office/drawing/2014/main" id="{BAAC319D-C0B3-B6D7-0D76-9CEBF4706606}"/>
              </a:ext>
            </a:extLst>
          </p:cNvPr>
          <p:cNvSpPr/>
          <p:nvPr/>
        </p:nvSpPr>
        <p:spPr>
          <a:xfrm>
            <a:off x="0" y="-215660"/>
            <a:ext cx="20013282" cy="1048750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1751B699-89EA-0752-D196-0071FCE05656}"/>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sp>
        <p:nvSpPr>
          <p:cNvPr id="14" name="Freeform 5">
            <a:extLst>
              <a:ext uri="{FF2B5EF4-FFF2-40B4-BE49-F238E27FC236}">
                <a16:creationId xmlns:a16="http://schemas.microsoft.com/office/drawing/2014/main" id="{C4629582-E2BF-AA9B-A299-F70DF7BAA5C9}"/>
              </a:ext>
            </a:extLst>
          </p:cNvPr>
          <p:cNvSpPr/>
          <p:nvPr/>
        </p:nvSpPr>
        <p:spPr>
          <a:xfrm>
            <a:off x="-297557" y="1471808"/>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pic>
        <p:nvPicPr>
          <p:cNvPr id="10" name="Picture 9">
            <a:extLst>
              <a:ext uri="{FF2B5EF4-FFF2-40B4-BE49-F238E27FC236}">
                <a16:creationId xmlns:a16="http://schemas.microsoft.com/office/drawing/2014/main" id="{94D95E00-D33F-35C0-D5CF-9AE1C563BA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7447" y="3268548"/>
            <a:ext cx="7867954" cy="5771008"/>
          </a:xfrm>
          <a:prstGeom prst="rect">
            <a:avLst/>
          </a:prstGeom>
        </p:spPr>
      </p:pic>
      <p:pic>
        <p:nvPicPr>
          <p:cNvPr id="13" name="Picture 12">
            <a:extLst>
              <a:ext uri="{FF2B5EF4-FFF2-40B4-BE49-F238E27FC236}">
                <a16:creationId xmlns:a16="http://schemas.microsoft.com/office/drawing/2014/main" id="{25D08B74-2B93-FF22-91F9-5DB53B00CF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84638" y="3268548"/>
            <a:ext cx="9055212" cy="5771008"/>
          </a:xfrm>
          <a:prstGeom prst="rect">
            <a:avLst/>
          </a:prstGeom>
        </p:spPr>
      </p:pic>
      <p:sp>
        <p:nvSpPr>
          <p:cNvPr id="15" name="Rectangle: Rounded Corners 14">
            <a:extLst>
              <a:ext uri="{FF2B5EF4-FFF2-40B4-BE49-F238E27FC236}">
                <a16:creationId xmlns:a16="http://schemas.microsoft.com/office/drawing/2014/main" id="{6DA4110F-3FA4-0ACA-C96B-F6E75D150414}"/>
              </a:ext>
            </a:extLst>
          </p:cNvPr>
          <p:cNvSpPr/>
          <p:nvPr/>
        </p:nvSpPr>
        <p:spPr>
          <a:xfrm>
            <a:off x="1196985" y="1791986"/>
            <a:ext cx="17018520" cy="96367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2800" dirty="0">
                <a:solidFill>
                  <a:schemeClr val="bg1"/>
                </a:solidFill>
              </a:rPr>
              <a:t>1</a:t>
            </a:r>
            <a:r>
              <a:rPr lang="en-US" sz="2800" baseline="30000" dirty="0">
                <a:solidFill>
                  <a:schemeClr val="bg1"/>
                </a:solidFill>
              </a:rPr>
              <a:t>st</a:t>
            </a:r>
            <a:r>
              <a:rPr lang="en-US" sz="2800" dirty="0">
                <a:solidFill>
                  <a:schemeClr val="bg1"/>
                </a:solidFill>
              </a:rPr>
              <a:t> Select the name (Annual Leave) Then chose absence (non recurring) then chose (Last standard Process) Finally add input value’s(Days)</a:t>
            </a:r>
          </a:p>
        </p:txBody>
      </p:sp>
      <p:sp>
        <p:nvSpPr>
          <p:cNvPr id="17" name="Rectangle: Rounded Corners 16">
            <a:extLst>
              <a:ext uri="{FF2B5EF4-FFF2-40B4-BE49-F238E27FC236}">
                <a16:creationId xmlns:a16="http://schemas.microsoft.com/office/drawing/2014/main" id="{EF425564-318E-6CC5-019A-E91FB84269C4}"/>
              </a:ext>
            </a:extLst>
          </p:cNvPr>
          <p:cNvSpPr/>
          <p:nvPr/>
        </p:nvSpPr>
        <p:spPr>
          <a:xfrm>
            <a:off x="1329847" y="9316"/>
            <a:ext cx="16002000" cy="140038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600" b="1" dirty="0">
                <a:solidFill>
                  <a:schemeClr val="bg1"/>
                </a:solidFill>
              </a:rPr>
              <a:t>1-Create Element discerption (Annual Leave) </a:t>
            </a:r>
          </a:p>
        </p:txBody>
      </p:sp>
    </p:spTree>
    <p:extLst>
      <p:ext uri="{BB962C8B-B14F-4D97-AF65-F5344CB8AC3E}">
        <p14:creationId xmlns:p14="http://schemas.microsoft.com/office/powerpoint/2010/main" val="143882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5FA6B-1680-671D-C9E5-182686AE62F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DB95B2-AF76-29F6-4811-FF3D44AB6CE7}"/>
              </a:ext>
            </a:extLst>
          </p:cNvPr>
          <p:cNvGrpSpPr/>
          <p:nvPr/>
        </p:nvGrpSpPr>
        <p:grpSpPr>
          <a:xfrm>
            <a:off x="-1738554" y="15332"/>
            <a:ext cx="20013283" cy="10502660"/>
            <a:chOff x="0" y="0"/>
            <a:chExt cx="24384000" cy="13716000"/>
          </a:xfrm>
        </p:grpSpPr>
        <p:sp>
          <p:nvSpPr>
            <p:cNvPr id="3" name="Freeform 3">
              <a:extLst>
                <a:ext uri="{FF2B5EF4-FFF2-40B4-BE49-F238E27FC236}">
                  <a16:creationId xmlns:a16="http://schemas.microsoft.com/office/drawing/2014/main" id="{A0DDD229-CA19-EB90-8B73-27A403674D76}"/>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dirty="0"/>
            </a:p>
          </p:txBody>
        </p:sp>
      </p:grpSp>
      <p:sp>
        <p:nvSpPr>
          <p:cNvPr id="22" name="Freeform 4">
            <a:extLst>
              <a:ext uri="{FF2B5EF4-FFF2-40B4-BE49-F238E27FC236}">
                <a16:creationId xmlns:a16="http://schemas.microsoft.com/office/drawing/2014/main" id="{70BE46DE-D145-1083-5825-915523E7C666}"/>
              </a:ext>
            </a:extLst>
          </p:cNvPr>
          <p:cNvSpPr/>
          <p:nvPr/>
        </p:nvSpPr>
        <p:spPr>
          <a:xfrm>
            <a:off x="-1738554" y="0"/>
            <a:ext cx="19983401" cy="10496817"/>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dirty="0"/>
          </a:p>
        </p:txBody>
      </p:sp>
      <p:sp>
        <p:nvSpPr>
          <p:cNvPr id="4" name="Freeform 4">
            <a:extLst>
              <a:ext uri="{FF2B5EF4-FFF2-40B4-BE49-F238E27FC236}">
                <a16:creationId xmlns:a16="http://schemas.microsoft.com/office/drawing/2014/main" id="{5337101E-C5C3-5F64-D5D3-C1990E03F5F8}"/>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sp>
        <p:nvSpPr>
          <p:cNvPr id="14" name="Freeform 5">
            <a:extLst>
              <a:ext uri="{FF2B5EF4-FFF2-40B4-BE49-F238E27FC236}">
                <a16:creationId xmlns:a16="http://schemas.microsoft.com/office/drawing/2014/main" id="{4DAD0797-1758-1309-9D6E-3421038796A6}"/>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dirty="0"/>
          </a:p>
        </p:txBody>
      </p:sp>
      <p:sp>
        <p:nvSpPr>
          <p:cNvPr id="15" name="Rectangle: Rounded Corners 14">
            <a:extLst>
              <a:ext uri="{FF2B5EF4-FFF2-40B4-BE49-F238E27FC236}">
                <a16:creationId xmlns:a16="http://schemas.microsoft.com/office/drawing/2014/main" id="{64BDC09F-85CE-EF7A-A662-368684CDC05A}"/>
              </a:ext>
            </a:extLst>
          </p:cNvPr>
          <p:cNvSpPr/>
          <p:nvPr/>
        </p:nvSpPr>
        <p:spPr>
          <a:xfrm>
            <a:off x="1117080" y="1562100"/>
            <a:ext cx="16408920" cy="105615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2800" dirty="0">
                <a:solidFill>
                  <a:schemeClr val="bg1"/>
                </a:solidFill>
              </a:rPr>
              <a:t>1</a:t>
            </a:r>
            <a:r>
              <a:rPr lang="en-US" sz="2800" baseline="30000" dirty="0">
                <a:solidFill>
                  <a:schemeClr val="bg1"/>
                </a:solidFill>
              </a:rPr>
              <a:t>st</a:t>
            </a:r>
            <a:r>
              <a:rPr lang="en-US" sz="2800" dirty="0">
                <a:solidFill>
                  <a:schemeClr val="bg1"/>
                </a:solidFill>
              </a:rPr>
              <a:t> chose Annual Leave Then chose Absence then Non-Recurring finally select Link to all Payroll to link it to payroll </a:t>
            </a:r>
          </a:p>
        </p:txBody>
      </p:sp>
      <p:pic>
        <p:nvPicPr>
          <p:cNvPr id="16" name="Picture 15">
            <a:extLst>
              <a:ext uri="{FF2B5EF4-FFF2-40B4-BE49-F238E27FC236}">
                <a16:creationId xmlns:a16="http://schemas.microsoft.com/office/drawing/2014/main" id="{1BA9BE52-C783-01FB-5C30-87802BA1BD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971001"/>
            <a:ext cx="8505825" cy="7141399"/>
          </a:xfrm>
          <a:prstGeom prst="rect">
            <a:avLst/>
          </a:prstGeom>
        </p:spPr>
      </p:pic>
      <p:pic>
        <p:nvPicPr>
          <p:cNvPr id="23" name="Picture 22">
            <a:extLst>
              <a:ext uri="{FF2B5EF4-FFF2-40B4-BE49-F238E27FC236}">
                <a16:creationId xmlns:a16="http://schemas.microsoft.com/office/drawing/2014/main" id="{1C1811E2-CC10-1085-A5F3-0E6C6B2577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5259" y="2971001"/>
            <a:ext cx="9063023" cy="7141398"/>
          </a:xfrm>
          <a:prstGeom prst="rect">
            <a:avLst/>
          </a:prstGeom>
        </p:spPr>
      </p:pic>
      <p:sp>
        <p:nvSpPr>
          <p:cNvPr id="24" name="Rectangle: Rounded Corners 23">
            <a:extLst>
              <a:ext uri="{FF2B5EF4-FFF2-40B4-BE49-F238E27FC236}">
                <a16:creationId xmlns:a16="http://schemas.microsoft.com/office/drawing/2014/main" id="{D45454B6-1D86-9B2E-5550-DB2ADD036D7B}"/>
              </a:ext>
            </a:extLst>
          </p:cNvPr>
          <p:cNvSpPr/>
          <p:nvPr/>
        </p:nvSpPr>
        <p:spPr>
          <a:xfrm>
            <a:off x="1329847" y="270558"/>
            <a:ext cx="16002000" cy="73827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600" b="1" dirty="0">
                <a:solidFill>
                  <a:schemeClr val="bg1"/>
                </a:solidFill>
              </a:rPr>
              <a:t>2- Create Element Link for (Annual Leave) Element</a:t>
            </a:r>
          </a:p>
        </p:txBody>
      </p:sp>
    </p:spTree>
    <p:extLst>
      <p:ext uri="{BB962C8B-B14F-4D97-AF65-F5344CB8AC3E}">
        <p14:creationId xmlns:p14="http://schemas.microsoft.com/office/powerpoint/2010/main" val="3000851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C8FF7-AFCD-F4AC-BA97-E7962617B6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BE4EC90-E234-732B-E654-A0B83921421C}"/>
              </a:ext>
            </a:extLst>
          </p:cNvPr>
          <p:cNvGrpSpPr/>
          <p:nvPr/>
        </p:nvGrpSpPr>
        <p:grpSpPr>
          <a:xfrm>
            <a:off x="-304800" y="-21165"/>
            <a:ext cx="18592800" cy="10280984"/>
            <a:chOff x="0" y="0"/>
            <a:chExt cx="24384000" cy="13716000"/>
          </a:xfrm>
        </p:grpSpPr>
        <p:sp>
          <p:nvSpPr>
            <p:cNvPr id="3" name="Freeform 3">
              <a:extLst>
                <a:ext uri="{FF2B5EF4-FFF2-40B4-BE49-F238E27FC236}">
                  <a16:creationId xmlns:a16="http://schemas.microsoft.com/office/drawing/2014/main" id="{879B82F4-63AC-0448-5787-AF227D045AA2}"/>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sz="2800">
                <a:solidFill>
                  <a:schemeClr val="bg1"/>
                </a:solidFill>
              </a:endParaRPr>
            </a:p>
          </p:txBody>
        </p:sp>
      </p:grpSp>
      <p:sp>
        <p:nvSpPr>
          <p:cNvPr id="22" name="Freeform 4">
            <a:extLst>
              <a:ext uri="{FF2B5EF4-FFF2-40B4-BE49-F238E27FC236}">
                <a16:creationId xmlns:a16="http://schemas.microsoft.com/office/drawing/2014/main" id="{74B13546-BD4A-7330-4B61-BB8F0FE4FF84}"/>
              </a:ext>
            </a:extLst>
          </p:cNvPr>
          <p:cNvSpPr/>
          <p:nvPr/>
        </p:nvSpPr>
        <p:spPr>
          <a:xfrm>
            <a:off x="-328863" y="-21165"/>
            <a:ext cx="18592800" cy="10293016"/>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dirty="0"/>
          </a:p>
        </p:txBody>
      </p:sp>
      <p:sp>
        <p:nvSpPr>
          <p:cNvPr id="4" name="Freeform 4">
            <a:extLst>
              <a:ext uri="{FF2B5EF4-FFF2-40B4-BE49-F238E27FC236}">
                <a16:creationId xmlns:a16="http://schemas.microsoft.com/office/drawing/2014/main" id="{86F4895F-F08C-FD58-7A9C-35B6523C3218}"/>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sp>
        <p:nvSpPr>
          <p:cNvPr id="7" name="TextBox 7">
            <a:extLst>
              <a:ext uri="{FF2B5EF4-FFF2-40B4-BE49-F238E27FC236}">
                <a16:creationId xmlns:a16="http://schemas.microsoft.com/office/drawing/2014/main" id="{23D44585-0563-C4D9-C12C-99FA26BF37D8}"/>
              </a:ext>
            </a:extLst>
          </p:cNvPr>
          <p:cNvSpPr txBox="1"/>
          <p:nvPr/>
        </p:nvSpPr>
        <p:spPr>
          <a:xfrm>
            <a:off x="3067659" y="3390900"/>
            <a:ext cx="11582400" cy="941929"/>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sp>
        <p:nvSpPr>
          <p:cNvPr id="5" name="Rectangle: Rounded Corners 4">
            <a:extLst>
              <a:ext uri="{FF2B5EF4-FFF2-40B4-BE49-F238E27FC236}">
                <a16:creationId xmlns:a16="http://schemas.microsoft.com/office/drawing/2014/main" id="{205E7AC0-BD03-E7BD-E188-A56560D7B922}"/>
              </a:ext>
            </a:extLst>
          </p:cNvPr>
          <p:cNvSpPr/>
          <p:nvPr/>
        </p:nvSpPr>
        <p:spPr>
          <a:xfrm>
            <a:off x="457200" y="284172"/>
            <a:ext cx="7132149" cy="88733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600" dirty="0">
                <a:solidFill>
                  <a:schemeClr val="bg1"/>
                </a:solidFill>
              </a:rPr>
              <a:t>3-Absence Type  </a:t>
            </a:r>
          </a:p>
        </p:txBody>
      </p:sp>
      <p:pic>
        <p:nvPicPr>
          <p:cNvPr id="13" name="Picture 12">
            <a:extLst>
              <a:ext uri="{FF2B5EF4-FFF2-40B4-BE49-F238E27FC236}">
                <a16:creationId xmlns:a16="http://schemas.microsoft.com/office/drawing/2014/main" id="{7102FA4F-4537-668B-DD14-54DE56EAC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11" y="2541483"/>
            <a:ext cx="8240438" cy="7146894"/>
          </a:xfrm>
          <a:prstGeom prst="rect">
            <a:avLst/>
          </a:prstGeom>
        </p:spPr>
      </p:pic>
      <p:sp>
        <p:nvSpPr>
          <p:cNvPr id="16" name="Rectangle: Rounded Corners 15">
            <a:extLst>
              <a:ext uri="{FF2B5EF4-FFF2-40B4-BE49-F238E27FC236}">
                <a16:creationId xmlns:a16="http://schemas.microsoft.com/office/drawing/2014/main" id="{2305F1DA-8715-5F56-DCA1-F70C9F3E69EB}"/>
              </a:ext>
            </a:extLst>
          </p:cNvPr>
          <p:cNvSpPr/>
          <p:nvPr/>
        </p:nvSpPr>
        <p:spPr>
          <a:xfrm>
            <a:off x="9717504" y="302782"/>
            <a:ext cx="7086600" cy="848099"/>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800" b="1" dirty="0">
                <a:solidFill>
                  <a:schemeClr val="bg1"/>
                </a:solidFill>
              </a:rPr>
              <a:t>4-Create Accrual Plance</a:t>
            </a:r>
          </a:p>
        </p:txBody>
      </p:sp>
      <p:pic>
        <p:nvPicPr>
          <p:cNvPr id="18" name="Picture 17">
            <a:extLst>
              <a:ext uri="{FF2B5EF4-FFF2-40B4-BE49-F238E27FC236}">
                <a16:creationId xmlns:a16="http://schemas.microsoft.com/office/drawing/2014/main" id="{4EFDC481-A85A-9D78-AC50-F566E5040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0599" y="2541482"/>
            <a:ext cx="9372601" cy="7146893"/>
          </a:xfrm>
          <a:prstGeom prst="rect">
            <a:avLst/>
          </a:prstGeom>
        </p:spPr>
      </p:pic>
      <p:sp>
        <p:nvSpPr>
          <p:cNvPr id="19" name="Rectangle: Rounded Corners 18">
            <a:extLst>
              <a:ext uri="{FF2B5EF4-FFF2-40B4-BE49-F238E27FC236}">
                <a16:creationId xmlns:a16="http://schemas.microsoft.com/office/drawing/2014/main" id="{A5BCA736-CC09-956F-31F3-C6E8BDBD5B1F}"/>
              </a:ext>
            </a:extLst>
          </p:cNvPr>
          <p:cNvSpPr/>
          <p:nvPr/>
        </p:nvSpPr>
        <p:spPr>
          <a:xfrm>
            <a:off x="609600" y="1485900"/>
            <a:ext cx="6979749" cy="76200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chemeClr val="bg1"/>
                </a:solidFill>
              </a:rPr>
              <a:t>1</a:t>
            </a:r>
            <a:r>
              <a:rPr lang="en-US" baseline="30000" dirty="0">
                <a:solidFill>
                  <a:schemeClr val="bg1"/>
                </a:solidFill>
              </a:rPr>
              <a:t>st</a:t>
            </a:r>
            <a:r>
              <a:rPr lang="en-US" dirty="0">
                <a:solidFill>
                  <a:schemeClr val="bg1"/>
                </a:solidFill>
              </a:rPr>
              <a:t> Define absence type then select annual Leave then chose vacation , days Finally chose decreeing</a:t>
            </a:r>
          </a:p>
        </p:txBody>
      </p:sp>
      <p:sp>
        <p:nvSpPr>
          <p:cNvPr id="20" name="Rectangle: Rounded Corners 19">
            <a:extLst>
              <a:ext uri="{FF2B5EF4-FFF2-40B4-BE49-F238E27FC236}">
                <a16:creationId xmlns:a16="http://schemas.microsoft.com/office/drawing/2014/main" id="{6ADD03A8-F7A7-3CC6-0B1A-70FC6606E26D}"/>
              </a:ext>
            </a:extLst>
          </p:cNvPr>
          <p:cNvSpPr/>
          <p:nvPr/>
        </p:nvSpPr>
        <p:spPr>
          <a:xfrm>
            <a:off x="9840397" y="1422879"/>
            <a:ext cx="6979749" cy="76200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chemeClr val="bg1"/>
                </a:solidFill>
              </a:rPr>
              <a:t>1</a:t>
            </a:r>
            <a:r>
              <a:rPr lang="en-US" baseline="30000" dirty="0">
                <a:solidFill>
                  <a:schemeClr val="bg1"/>
                </a:solidFill>
              </a:rPr>
              <a:t>st</a:t>
            </a:r>
            <a:r>
              <a:rPr lang="en-US" dirty="0">
                <a:solidFill>
                  <a:schemeClr val="bg1"/>
                </a:solidFill>
              </a:rPr>
              <a:t> Select annual leave accrual plan , vacation ,chose begging of year Finally chose day’s</a:t>
            </a:r>
          </a:p>
        </p:txBody>
      </p:sp>
    </p:spTree>
    <p:extLst>
      <p:ext uri="{BB962C8B-B14F-4D97-AF65-F5344CB8AC3E}">
        <p14:creationId xmlns:p14="http://schemas.microsoft.com/office/powerpoint/2010/main" val="2765500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1743B-58FB-5EB3-56A4-A1E918A4AA4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F0C9F2-F230-16C2-8B89-BAB0CA0E9C8A}"/>
              </a:ext>
            </a:extLst>
          </p:cNvPr>
          <p:cNvGrpSpPr/>
          <p:nvPr/>
        </p:nvGrpSpPr>
        <p:grpSpPr>
          <a:xfrm>
            <a:off x="-496017" y="-603849"/>
            <a:ext cx="18805585" cy="12465169"/>
            <a:chOff x="0" y="0"/>
            <a:chExt cx="24384000" cy="13716000"/>
          </a:xfrm>
        </p:grpSpPr>
        <p:sp>
          <p:nvSpPr>
            <p:cNvPr id="3" name="Freeform 3">
              <a:extLst>
                <a:ext uri="{FF2B5EF4-FFF2-40B4-BE49-F238E27FC236}">
                  <a16:creationId xmlns:a16="http://schemas.microsoft.com/office/drawing/2014/main" id="{CD2933B3-DB66-0AA6-B105-EA02B73FC5D5}"/>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99358F53-7AB8-2C28-FCA4-C4915FD3B859}"/>
              </a:ext>
            </a:extLst>
          </p:cNvPr>
          <p:cNvSpPr/>
          <p:nvPr/>
        </p:nvSpPr>
        <p:spPr>
          <a:xfrm>
            <a:off x="-342442" y="-414814"/>
            <a:ext cx="18113219" cy="12082038"/>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C9F84803-943F-1B00-D5F3-BBFBAFCE5C51}"/>
              </a:ext>
            </a:extLst>
          </p:cNvPr>
          <p:cNvSpPr/>
          <p:nvPr/>
        </p:nvSpPr>
        <p:spPr>
          <a:xfrm rot="17739775">
            <a:off x="12021188"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23E438E7-4AE2-19CF-2D7A-93A8E7499D00}"/>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C3AD31A8-D95B-A90B-C4D9-B2E415B5C778}"/>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52403C1F-69A9-4813-FA58-8E645F5E14B6}"/>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ACCD9988-F569-5D64-4178-43A2F211DB35}"/>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4BBC4AF8-A73F-1A0A-5F9D-A81D400F8829}"/>
              </a:ext>
            </a:extLst>
          </p:cNvPr>
          <p:cNvSpPr txBox="1"/>
          <p:nvPr/>
        </p:nvSpPr>
        <p:spPr>
          <a:xfrm>
            <a:off x="424690" y="310755"/>
            <a:ext cx="139771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cap="all" dirty="0">
                <a:solidFill>
                  <a:schemeClr val="bg1"/>
                </a:solidFill>
                <a:latin typeface="Simplified Arabic" panose="02020603050405020304" pitchFamily="18" charset="-78"/>
                <a:ea typeface="Calibri"/>
                <a:cs typeface="Simplified Arabic" panose="02020603050405020304" pitchFamily="18" charset="-78"/>
              </a:rPr>
              <a:t>4- Adjustments and Corrections Handled:</a:t>
            </a:r>
            <a:endParaRPr lang="en-US" sz="3200" b="1" dirty="0">
              <a:solidFill>
                <a:schemeClr val="bg1"/>
              </a:solidFill>
              <a:latin typeface="Simplified Arabic" panose="02020603050405020304" pitchFamily="18" charset="-78"/>
              <a:cs typeface="Simplified Arabic" panose="02020603050405020304" pitchFamily="18" charset="-78"/>
            </a:endParaRPr>
          </a:p>
        </p:txBody>
      </p:sp>
      <p:graphicFrame>
        <p:nvGraphicFramePr>
          <p:cNvPr id="10" name="Table 9">
            <a:extLst>
              <a:ext uri="{FF2B5EF4-FFF2-40B4-BE49-F238E27FC236}">
                <a16:creationId xmlns:a16="http://schemas.microsoft.com/office/drawing/2014/main" id="{3CF4DBF0-57C8-5EBB-DFDA-C79AD081A1B2}"/>
              </a:ext>
            </a:extLst>
          </p:cNvPr>
          <p:cNvGraphicFramePr>
            <a:graphicFrameLocks noGrp="1"/>
          </p:cNvGraphicFramePr>
          <p:nvPr>
            <p:extLst>
              <p:ext uri="{D42A27DB-BD31-4B8C-83A1-F6EECF244321}">
                <p14:modId xmlns:p14="http://schemas.microsoft.com/office/powerpoint/2010/main" val="1913626634"/>
              </p:ext>
            </p:extLst>
          </p:nvPr>
        </p:nvGraphicFramePr>
        <p:xfrm>
          <a:off x="1275083" y="2349570"/>
          <a:ext cx="14373558" cy="6404393"/>
        </p:xfrm>
        <a:graphic>
          <a:graphicData uri="http://schemas.openxmlformats.org/drawingml/2006/table">
            <a:tbl>
              <a:tblPr firstRow="1" bandRow="1">
                <a:tableStyleId>{35758FB7-9AC5-4552-8A53-C91805E547FA}</a:tableStyleId>
              </a:tblPr>
              <a:tblGrid>
                <a:gridCol w="4791186">
                  <a:extLst>
                    <a:ext uri="{9D8B030D-6E8A-4147-A177-3AD203B41FA5}">
                      <a16:colId xmlns:a16="http://schemas.microsoft.com/office/drawing/2014/main" val="2554822766"/>
                    </a:ext>
                  </a:extLst>
                </a:gridCol>
                <a:gridCol w="4791186">
                  <a:extLst>
                    <a:ext uri="{9D8B030D-6E8A-4147-A177-3AD203B41FA5}">
                      <a16:colId xmlns:a16="http://schemas.microsoft.com/office/drawing/2014/main" val="657520280"/>
                    </a:ext>
                  </a:extLst>
                </a:gridCol>
                <a:gridCol w="4791186">
                  <a:extLst>
                    <a:ext uri="{9D8B030D-6E8A-4147-A177-3AD203B41FA5}">
                      <a16:colId xmlns:a16="http://schemas.microsoft.com/office/drawing/2014/main" val="349991662"/>
                    </a:ext>
                  </a:extLst>
                </a:gridCol>
              </a:tblGrid>
              <a:tr h="1035468">
                <a:tc>
                  <a:txBody>
                    <a:bodyPr/>
                    <a:lstStyle/>
                    <a:p>
                      <a:pPr lvl="0" algn="ctr">
                        <a:buNone/>
                      </a:pPr>
                      <a:r>
                        <a:rPr lang="en-US" sz="4000" b="1" u="none" strike="noStrike" noProof="0" dirty="0">
                          <a:solidFill>
                            <a:schemeClr val="tx1"/>
                          </a:solidFill>
                        </a:rPr>
                        <a:t>Action</a:t>
                      </a:r>
                      <a:endParaRPr lang="en-US" sz="4000" b="1" dirty="0">
                        <a:solidFill>
                          <a:schemeClr val="tx1"/>
                        </a:solidFill>
                      </a:endParaRPr>
                    </a:p>
                  </a:txBody>
                  <a:tcPr/>
                </a:tc>
                <a:tc>
                  <a:txBody>
                    <a:bodyPr/>
                    <a:lstStyle/>
                    <a:p>
                      <a:pPr algn="ctr"/>
                      <a:r>
                        <a:rPr lang="en-US" sz="4000" dirty="0">
                          <a:solidFill>
                            <a:schemeClr val="tx1"/>
                          </a:solidFill>
                        </a:rPr>
                        <a:t>What to use</a:t>
                      </a:r>
                    </a:p>
                  </a:txBody>
                  <a:tcPr/>
                </a:tc>
                <a:tc>
                  <a:txBody>
                    <a:bodyPr/>
                    <a:lstStyle/>
                    <a:p>
                      <a:pPr algn="ctr"/>
                      <a:r>
                        <a:rPr lang="en-US" sz="4000" dirty="0">
                          <a:solidFill>
                            <a:schemeClr val="tx1"/>
                          </a:solidFill>
                        </a:rPr>
                        <a:t>Example</a:t>
                      </a:r>
                    </a:p>
                  </a:txBody>
                  <a:tcPr/>
                </a:tc>
                <a:extLst>
                  <a:ext uri="{0D108BD9-81ED-4DB2-BD59-A6C34878D82A}">
                    <a16:rowId xmlns:a16="http://schemas.microsoft.com/office/drawing/2014/main" val="3477472604"/>
                  </a:ext>
                </a:extLst>
              </a:tr>
              <a:tr h="2623185">
                <a:tc>
                  <a:txBody>
                    <a:bodyPr/>
                    <a:lstStyle/>
                    <a:p>
                      <a:pPr algn="ctr"/>
                      <a:endParaRPr lang="en-US" sz="4000" b="1" dirty="0"/>
                    </a:p>
                    <a:p>
                      <a:pPr algn="ctr"/>
                      <a:r>
                        <a:rPr lang="en-US" sz="4000" b="1" dirty="0"/>
                        <a:t>Retry</a:t>
                      </a:r>
                    </a:p>
                  </a:txBody>
                  <a:tcPr/>
                </a:tc>
                <a:tc>
                  <a:txBody>
                    <a:bodyPr/>
                    <a:lstStyle/>
                    <a:p>
                      <a:pPr lvl="0">
                        <a:buNone/>
                      </a:pPr>
                      <a:r>
                        <a:rPr lang="en-US" sz="1100" b="0" u="none" strike="noStrike" noProof="0" dirty="0">
                          <a:solidFill>
                            <a:srgbClr val="1A1816"/>
                          </a:solidFill>
                        </a:rPr>
                        <a:t> </a:t>
                      </a:r>
                    </a:p>
                    <a:p>
                      <a:pPr lvl="0">
                        <a:buNone/>
                      </a:pPr>
                      <a:endParaRPr lang="en-US" sz="1100" b="0" u="none" strike="noStrike" noProof="0" dirty="0">
                        <a:solidFill>
                          <a:srgbClr val="1A1816"/>
                        </a:solidFill>
                      </a:endParaRPr>
                    </a:p>
                    <a:p>
                      <a:pPr lvl="0">
                        <a:buNone/>
                      </a:pPr>
                      <a:endParaRPr lang="en-US" sz="1100" b="0" u="none" strike="noStrike" noProof="0" dirty="0">
                        <a:solidFill>
                          <a:srgbClr val="1A1816"/>
                        </a:solidFill>
                      </a:endParaRPr>
                    </a:p>
                    <a:p>
                      <a:pPr lvl="0">
                        <a:buNone/>
                      </a:pPr>
                      <a:endParaRPr lang="en-US" sz="1100" b="0" u="none" strike="noStrike" noProof="0" dirty="0">
                        <a:solidFill>
                          <a:srgbClr val="1A1816"/>
                        </a:solidFill>
                      </a:endParaRPr>
                    </a:p>
                    <a:p>
                      <a:pPr lvl="0">
                        <a:buNone/>
                      </a:pPr>
                      <a:endParaRPr lang="en-US" sz="1100" b="0" u="none" strike="noStrike" noProof="0" dirty="0">
                        <a:solidFill>
                          <a:srgbClr val="1A1816"/>
                        </a:solidFill>
                      </a:endParaRPr>
                    </a:p>
                    <a:p>
                      <a:pPr lvl="0" algn="ctr">
                        <a:buNone/>
                      </a:pPr>
                      <a:r>
                        <a:rPr lang="en-US" sz="2400" b="1" u="none" strike="noStrike" noProof="0" dirty="0">
                          <a:solidFill>
                            <a:srgbClr val="1A1816"/>
                          </a:solidFill>
                        </a:rPr>
                        <a:t>Resubmit records marked for retry or in error</a:t>
                      </a:r>
                      <a:endParaRPr lang="en-US" sz="2400" b="1" dirty="0"/>
                    </a:p>
                  </a:txBody>
                  <a:tcPr/>
                </a:tc>
                <a:tc>
                  <a:txBody>
                    <a:bodyPr/>
                    <a:lstStyle/>
                    <a:p>
                      <a:pPr lvl="0">
                        <a:spcAft>
                          <a:spcPts val="1050"/>
                        </a:spcAft>
                        <a:buNone/>
                      </a:pPr>
                      <a:r>
                        <a:rPr lang="en-US" sz="2000" b="1" u="none" strike="noStrike" noProof="0" dirty="0">
                          <a:solidFill>
                            <a:srgbClr val="1A1816"/>
                          </a:solidFill>
                        </a:rPr>
                        <a:t>You didn't update a formula for an earnings element before calculating the payroll. You do the following steps:</a:t>
                      </a:r>
                      <a:endParaRPr lang="en-US" sz="2000" b="1" u="none" strike="noStrike" noProof="0">
                        <a:solidFill>
                          <a:srgbClr val="000000"/>
                        </a:solidFill>
                      </a:endParaRPr>
                    </a:p>
                    <a:p>
                      <a:pPr marL="342900" lvl="0" indent="-342900">
                        <a:spcAft>
                          <a:spcPts val="600"/>
                        </a:spcAft>
                        <a:buNone/>
                      </a:pPr>
                      <a:r>
                        <a:rPr lang="en-US" sz="2000" b="1" u="none" strike="noStrike" noProof="0" dirty="0">
                          <a:solidFill>
                            <a:srgbClr val="1A1816"/>
                          </a:solidFill>
                        </a:rPr>
                        <a:t>Correct the formula and recompile it.</a:t>
                      </a:r>
                      <a:endParaRPr lang="en-US" sz="2000" b="1" u="none" strike="noStrike" noProof="0">
                        <a:solidFill>
                          <a:srgbClr val="000000"/>
                        </a:solidFill>
                      </a:endParaRPr>
                    </a:p>
                    <a:p>
                      <a:pPr lvl="0" algn="l">
                        <a:lnSpc>
                          <a:spcPct val="107000"/>
                        </a:lnSpc>
                        <a:spcAft>
                          <a:spcPts val="800"/>
                        </a:spcAft>
                        <a:buNone/>
                      </a:pPr>
                      <a:r>
                        <a:rPr lang="en-US" sz="2000" b="1" u="none" strike="noStrike" noProof="0" dirty="0">
                          <a:solidFill>
                            <a:srgbClr val="1A1816"/>
                          </a:solidFill>
                        </a:rPr>
                        <a:t>Retry the Calculate Payroll task. The application calculates any records that include an entry for that earning.</a:t>
                      </a:r>
                      <a:endParaRPr lang="en-US" sz="2000" b="1"/>
                    </a:p>
                  </a:txBody>
                  <a:tcPr/>
                </a:tc>
                <a:extLst>
                  <a:ext uri="{0D108BD9-81ED-4DB2-BD59-A6C34878D82A}">
                    <a16:rowId xmlns:a16="http://schemas.microsoft.com/office/drawing/2014/main" val="3394398353"/>
                  </a:ext>
                </a:extLst>
              </a:tr>
              <a:tr h="2600175">
                <a:tc>
                  <a:txBody>
                    <a:bodyPr/>
                    <a:lstStyle/>
                    <a:p>
                      <a:pPr algn="ctr"/>
                      <a:endParaRPr lang="en-US" sz="4000" b="1" dirty="0">
                        <a:solidFill>
                          <a:schemeClr val="tx1"/>
                        </a:solidFill>
                      </a:endParaRPr>
                    </a:p>
                    <a:p>
                      <a:pPr algn="ctr"/>
                      <a:endParaRPr lang="en-US" sz="4000" b="1" dirty="0">
                        <a:solidFill>
                          <a:schemeClr val="tx1"/>
                        </a:solidFill>
                      </a:endParaRPr>
                    </a:p>
                    <a:p>
                      <a:pPr algn="ctr"/>
                      <a:r>
                        <a:rPr lang="en-US" sz="4000" b="1" dirty="0">
                          <a:solidFill>
                            <a:schemeClr val="tx1"/>
                          </a:solidFill>
                        </a:rPr>
                        <a:t>Roll back</a:t>
                      </a:r>
                    </a:p>
                  </a:txBody>
                  <a:tcPr/>
                </a:tc>
                <a:tc>
                  <a:txBody>
                    <a:bodyPr/>
                    <a:lstStyle/>
                    <a:p>
                      <a:pPr lvl="0">
                        <a:buNone/>
                      </a:pPr>
                      <a:r>
                        <a:rPr lang="en-US" sz="2400" b="1" u="none" strike="noStrike" noProof="0" dirty="0">
                          <a:solidFill>
                            <a:srgbClr val="1A1816"/>
                          </a:solidFill>
                        </a:rPr>
                        <a:t> </a:t>
                      </a:r>
                    </a:p>
                    <a:p>
                      <a:pPr lvl="0">
                        <a:buNone/>
                      </a:pPr>
                      <a:endParaRPr lang="en-US" sz="2400" b="1" u="none" strike="noStrike" noProof="0" dirty="0">
                        <a:solidFill>
                          <a:srgbClr val="1A1816"/>
                        </a:solidFill>
                      </a:endParaRPr>
                    </a:p>
                    <a:p>
                      <a:pPr lvl="0">
                        <a:buNone/>
                      </a:pPr>
                      <a:endParaRPr lang="en-US" sz="2400" b="1" u="none" strike="noStrike" noProof="0" dirty="0">
                        <a:solidFill>
                          <a:srgbClr val="1A1816"/>
                        </a:solidFill>
                      </a:endParaRPr>
                    </a:p>
                    <a:p>
                      <a:pPr lvl="0" algn="ctr">
                        <a:buNone/>
                      </a:pPr>
                      <a:r>
                        <a:rPr lang="en-US" sz="2400" b="1" u="none" strike="noStrike" noProof="0" dirty="0">
                          <a:solidFill>
                            <a:srgbClr val="1A1816"/>
                          </a:solidFill>
                        </a:rPr>
                        <a:t>Delete all the records processed by the task</a:t>
                      </a:r>
                      <a:endParaRPr lang="en-US" sz="2400" b="1" dirty="0"/>
                    </a:p>
                  </a:txBody>
                  <a:tcPr/>
                </a:tc>
                <a:tc>
                  <a:txBody>
                    <a:bodyPr/>
                    <a:lstStyle/>
                    <a:p>
                      <a:pPr lvl="0">
                        <a:spcAft>
                          <a:spcPts val="1050"/>
                        </a:spcAft>
                        <a:buNone/>
                      </a:pPr>
                      <a:r>
                        <a:rPr lang="en-US" sz="2000" b="1" u="none" strike="noStrike" noProof="0" dirty="0">
                          <a:solidFill>
                            <a:srgbClr val="1A1816"/>
                          </a:solidFill>
                        </a:rPr>
                        <a:t>While reviewing run results, you discover an error in a person's record that requires additional research. You do the following steps:</a:t>
                      </a:r>
                      <a:endParaRPr lang="en-US" sz="2000" b="1" u="none" strike="noStrike" noProof="0" dirty="0">
                        <a:solidFill>
                          <a:srgbClr val="000000"/>
                        </a:solidFill>
                      </a:endParaRPr>
                    </a:p>
                    <a:p>
                      <a:pPr marL="342900" lvl="0" indent="-342900">
                        <a:spcAft>
                          <a:spcPts val="600"/>
                        </a:spcAft>
                        <a:buNone/>
                      </a:pPr>
                      <a:r>
                        <a:rPr lang="en-US" sz="2000" b="1" u="none" strike="noStrike" noProof="0" dirty="0">
                          <a:solidFill>
                            <a:srgbClr val="1A1816"/>
                          </a:solidFill>
                        </a:rPr>
                        <a:t>Roll back the person's record to remove it from the payroll run Correct the error.</a:t>
                      </a:r>
                      <a:endParaRPr lang="en-US" sz="2000" b="1" u="none" strike="noStrike" noProof="0" dirty="0">
                        <a:solidFill>
                          <a:srgbClr val="000000"/>
                        </a:solidFill>
                      </a:endParaRPr>
                    </a:p>
                    <a:p>
                      <a:pPr lvl="0">
                        <a:spcAft>
                          <a:spcPts val="1050"/>
                        </a:spcAft>
                        <a:buNone/>
                      </a:pPr>
                      <a:r>
                        <a:rPr lang="en-US" sz="2000" b="1" u="none" strike="noStrike" noProof="0" dirty="0">
                          <a:solidFill>
                            <a:srgbClr val="1A1816"/>
                          </a:solidFill>
                        </a:rPr>
                        <a:t>Submit a QuickPay flow to calculate the payroll for the person.</a:t>
                      </a:r>
                      <a:endParaRPr lang="en-US" sz="2000" b="1" dirty="0"/>
                    </a:p>
                  </a:txBody>
                  <a:tcPr/>
                </a:tc>
                <a:extLst>
                  <a:ext uri="{0D108BD9-81ED-4DB2-BD59-A6C34878D82A}">
                    <a16:rowId xmlns:a16="http://schemas.microsoft.com/office/drawing/2014/main" val="2713189481"/>
                  </a:ext>
                </a:extLst>
              </a:tr>
            </a:tbl>
          </a:graphicData>
        </a:graphic>
      </p:graphicFrame>
      <p:sp>
        <p:nvSpPr>
          <p:cNvPr id="9" name="TextBox 1">
            <a:extLst>
              <a:ext uri="{FF2B5EF4-FFF2-40B4-BE49-F238E27FC236}">
                <a16:creationId xmlns:a16="http://schemas.microsoft.com/office/drawing/2014/main" id="{14D754CA-B21D-3CD5-A4B3-E41FA89B19B9}"/>
              </a:ext>
            </a:extLst>
          </p:cNvPr>
          <p:cNvSpPr txBox="1"/>
          <p:nvPr/>
        </p:nvSpPr>
        <p:spPr>
          <a:xfrm>
            <a:off x="511215" y="869122"/>
            <a:ext cx="16639850" cy="1200329"/>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solidFill>
                  <a:schemeClr val="bg1"/>
                </a:solidFill>
                <a:latin typeface="Arial Nova"/>
              </a:rPr>
              <a:t>sometimes it is necessary to make corrections to payroll run </a:t>
            </a:r>
          </a:p>
          <a:p>
            <a:pPr marL="342900" indent="-342900" algn="just">
              <a:buFont typeface="Wingdings" panose="05000000000000000000" pitchFamily="2" charset="2"/>
              <a:buChar char="Ø"/>
            </a:pPr>
            <a:r>
              <a:rPr lang="en-US" sz="2400" dirty="0">
                <a:solidFill>
                  <a:schemeClr val="bg1"/>
                </a:solidFill>
                <a:latin typeface="Arial Nova"/>
              </a:rPr>
              <a:t>after running a payroll and viewing the results you can make corrections, adjustment and changes when the payroll process require this by using of process like: </a:t>
            </a:r>
          </a:p>
        </p:txBody>
      </p:sp>
      <p:pic>
        <p:nvPicPr>
          <p:cNvPr id="12" name="صورة 11">
            <a:extLst>
              <a:ext uri="{FF2B5EF4-FFF2-40B4-BE49-F238E27FC236}">
                <a16:creationId xmlns:a16="http://schemas.microsoft.com/office/drawing/2014/main" id="{12300CB7-E49A-E92A-1B1B-02283E7F053D}"/>
              </a:ext>
            </a:extLst>
          </p:cNvPr>
          <p:cNvPicPr>
            <a:picLocks noChangeAspect="1"/>
          </p:cNvPicPr>
          <p:nvPr/>
        </p:nvPicPr>
        <p:blipFill>
          <a:blip r:embed="rId7"/>
          <a:stretch>
            <a:fillRect/>
          </a:stretch>
        </p:blipFill>
        <p:spPr>
          <a:xfrm>
            <a:off x="1009193" y="8947949"/>
            <a:ext cx="12235732" cy="1511939"/>
          </a:xfrm>
          <a:prstGeom prst="rect">
            <a:avLst/>
          </a:prstGeom>
        </p:spPr>
      </p:pic>
    </p:spTree>
    <p:extLst>
      <p:ext uri="{BB962C8B-B14F-4D97-AF65-F5344CB8AC3E}">
        <p14:creationId xmlns:p14="http://schemas.microsoft.com/office/powerpoint/2010/main" val="393960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25282" y="-2221302"/>
            <a:ext cx="23722639" cy="1306901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sp>
        <p:nvSpPr>
          <p:cNvPr id="47" name="Freeform 4">
            <a:extLst>
              <a:ext uri="{FF2B5EF4-FFF2-40B4-BE49-F238E27FC236}">
                <a16:creationId xmlns:a16="http://schemas.microsoft.com/office/drawing/2014/main" id="{913CC333-771A-D2F2-48BC-7999B4CEA940}"/>
              </a:ext>
            </a:extLst>
          </p:cNvPr>
          <p:cNvSpPr/>
          <p:nvPr/>
        </p:nvSpPr>
        <p:spPr>
          <a:xfrm>
            <a:off x="-610165" y="-145739"/>
            <a:ext cx="21843538" cy="10586413"/>
          </a:xfrm>
          <a:custGeom>
            <a:avLst/>
            <a:gdLst/>
            <a:ahLst/>
            <a:cxnLst/>
            <a:rect l="l" t="t" r="r" b="b"/>
            <a:pathLst>
              <a:path w="4605682" h="2498515">
                <a:moveTo>
                  <a:pt x="22579" y="0"/>
                </a:moveTo>
                <a:lnTo>
                  <a:pt x="4583103" y="0"/>
                </a:lnTo>
                <a:cubicBezTo>
                  <a:pt x="4589092" y="0"/>
                  <a:pt x="4594835" y="2379"/>
                  <a:pt x="4599069" y="6613"/>
                </a:cubicBezTo>
                <a:cubicBezTo>
                  <a:pt x="4603303" y="10847"/>
                  <a:pt x="4605682" y="16590"/>
                  <a:pt x="4605682" y="22579"/>
                </a:cubicBezTo>
                <a:lnTo>
                  <a:pt x="4605682" y="2475936"/>
                </a:lnTo>
                <a:cubicBezTo>
                  <a:pt x="4605682" y="2481925"/>
                  <a:pt x="4603303" y="2487668"/>
                  <a:pt x="4599069" y="2491902"/>
                </a:cubicBezTo>
                <a:cubicBezTo>
                  <a:pt x="4594835" y="2496136"/>
                  <a:pt x="4589092" y="2498515"/>
                  <a:pt x="4583103" y="2498515"/>
                </a:cubicBezTo>
                <a:lnTo>
                  <a:pt x="22579" y="2498515"/>
                </a:lnTo>
                <a:cubicBezTo>
                  <a:pt x="16590" y="2498515"/>
                  <a:pt x="10847" y="2496136"/>
                  <a:pt x="6613" y="2491902"/>
                </a:cubicBezTo>
                <a:cubicBezTo>
                  <a:pt x="2379" y="2487668"/>
                  <a:pt x="0" y="2481925"/>
                  <a:pt x="0" y="2475936"/>
                </a:cubicBezTo>
                <a:lnTo>
                  <a:pt x="0" y="22579"/>
                </a:lnTo>
                <a:cubicBezTo>
                  <a:pt x="0" y="16590"/>
                  <a:pt x="2379" y="10847"/>
                  <a:pt x="6613" y="6613"/>
                </a:cubicBezTo>
                <a:cubicBezTo>
                  <a:pt x="10847" y="2379"/>
                  <a:pt x="16590" y="0"/>
                  <a:pt x="22579" y="0"/>
                </a:cubicBezTo>
                <a:close/>
              </a:path>
            </a:pathLst>
          </a:custGeom>
          <a:solidFill>
            <a:srgbClr val="4B5564">
              <a:alpha val="80000"/>
            </a:srgbClr>
          </a:solidFill>
        </p:spPr>
        <p:txBody>
          <a:bodyPr/>
          <a:lstStyle/>
          <a:p>
            <a:endParaRPr lang="en-AE"/>
          </a:p>
        </p:txBody>
      </p:sp>
      <p:sp>
        <p:nvSpPr>
          <p:cNvPr id="3" name="Freeform 3"/>
          <p:cNvSpPr/>
          <p:nvPr/>
        </p:nvSpPr>
        <p:spPr>
          <a:xfrm rot="17739775">
            <a:off x="16571624" y="4839900"/>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67" name="TextBox 66">
            <a:extLst>
              <a:ext uri="{FF2B5EF4-FFF2-40B4-BE49-F238E27FC236}">
                <a16:creationId xmlns:a16="http://schemas.microsoft.com/office/drawing/2014/main" id="{88FFA9A3-59EE-40D3-AFDD-90C597DA36D7}"/>
              </a:ext>
            </a:extLst>
          </p:cNvPr>
          <p:cNvSpPr txBox="1"/>
          <p:nvPr/>
        </p:nvSpPr>
        <p:spPr>
          <a:xfrm>
            <a:off x="547778" y="3728767"/>
            <a:ext cx="18809897" cy="56137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solidFill>
                  <a:schemeClr val="bg1"/>
                </a:solidFill>
                <a:latin typeface="Calibri"/>
                <a:ea typeface="Calibri"/>
                <a:cs typeface="Calibri"/>
              </a:rPr>
              <a:t>Phase 1: Employee Data and Payroll Setup ​</a:t>
            </a:r>
          </a:p>
          <a:p>
            <a:pPr algn="just">
              <a:lnSpc>
                <a:spcPts val="7430"/>
              </a:lnSpc>
            </a:pPr>
            <a:r>
              <a:rPr lang="en-US" sz="4800" dirty="0">
                <a:solidFill>
                  <a:schemeClr val="bg1"/>
                </a:solidFill>
                <a:latin typeface="Calibri"/>
                <a:ea typeface="Calibri"/>
                <a:cs typeface="Calibri"/>
              </a:rPr>
              <a:t>(A) Employee Records Management (Lamiaa Ramzi) </a:t>
            </a:r>
          </a:p>
          <a:p>
            <a:pPr algn="just">
              <a:lnSpc>
                <a:spcPts val="7430"/>
              </a:lnSpc>
            </a:pPr>
            <a:r>
              <a:rPr lang="en-US" sz="4800" dirty="0">
                <a:solidFill>
                  <a:schemeClr val="bg1"/>
                </a:solidFill>
                <a:latin typeface="Calibri"/>
                <a:ea typeface="Calibri"/>
                <a:cs typeface="Calibri"/>
              </a:rPr>
              <a:t>(B) Organizational Structure Setup</a:t>
            </a:r>
          </a:p>
          <a:p>
            <a:pPr algn="just">
              <a:lnSpc>
                <a:spcPts val="7430"/>
              </a:lnSpc>
            </a:pPr>
            <a:r>
              <a:rPr lang="en-US" sz="4800" dirty="0">
                <a:solidFill>
                  <a:schemeClr val="bg1"/>
                </a:solidFill>
                <a:latin typeface="Calibri"/>
                <a:ea typeface="Calibri"/>
                <a:cs typeface="Calibri"/>
              </a:rPr>
              <a:t>(C) Payroll Setup (Weam Mohamed) </a:t>
            </a:r>
          </a:p>
          <a:p>
            <a:pPr algn="just">
              <a:lnSpc>
                <a:spcPts val="7430"/>
              </a:lnSpc>
            </a:pPr>
            <a:r>
              <a:rPr lang="en-US" sz="4800" dirty="0">
                <a:solidFill>
                  <a:schemeClr val="bg1"/>
                </a:solidFill>
                <a:latin typeface="Calibri"/>
                <a:ea typeface="Calibri"/>
                <a:cs typeface="Calibri"/>
              </a:rPr>
              <a:t>(D) Personal Payment Methods </a:t>
            </a:r>
          </a:p>
          <a:p>
            <a:pPr algn="just">
              <a:lnSpc>
                <a:spcPts val="7430"/>
              </a:lnSpc>
            </a:pPr>
            <a:endParaRPr lang="en-US" sz="4800" b="1" dirty="0">
              <a:solidFill>
                <a:schemeClr val="bg1"/>
              </a:solidFill>
              <a:latin typeface="Calibri"/>
              <a:ea typeface="Calibri"/>
              <a:cs typeface="Calibri"/>
            </a:endParaRPr>
          </a:p>
        </p:txBody>
      </p:sp>
      <p:sp>
        <p:nvSpPr>
          <p:cNvPr id="69" name="AutoShape 12">
            <a:extLst>
              <a:ext uri="{FF2B5EF4-FFF2-40B4-BE49-F238E27FC236}">
                <a16:creationId xmlns:a16="http://schemas.microsoft.com/office/drawing/2014/main" id="{47E0455A-7400-6441-928F-6E77EA9100C7}"/>
              </a:ext>
            </a:extLst>
          </p:cNvPr>
          <p:cNvSpPr/>
          <p:nvPr/>
        </p:nvSpPr>
        <p:spPr>
          <a:xfrm flipV="1">
            <a:off x="194091" y="3248199"/>
            <a:ext cx="16204642" cy="43132"/>
          </a:xfrm>
          <a:prstGeom prst="line">
            <a:avLst/>
          </a:prstGeom>
          <a:ln w="38100" cap="flat">
            <a:solidFill>
              <a:srgbClr val="000000"/>
            </a:solidFill>
            <a:prstDash val="solid"/>
            <a:headEnd type="none" w="sm" len="sm"/>
            <a:tailEnd type="none" w="sm" len="sm"/>
          </a:ln>
        </p:spPr>
        <p:txBody>
          <a:bodyPr/>
          <a:lstStyle/>
          <a:p>
            <a:endParaRPr lang="en-AE"/>
          </a:p>
        </p:txBody>
      </p:sp>
      <p:sp>
        <p:nvSpPr>
          <p:cNvPr id="70" name="TextBox 69">
            <a:extLst>
              <a:ext uri="{FF2B5EF4-FFF2-40B4-BE49-F238E27FC236}">
                <a16:creationId xmlns:a16="http://schemas.microsoft.com/office/drawing/2014/main" id="{54A6F0BB-E569-DD8E-ED46-3986672A2DE9}"/>
              </a:ext>
            </a:extLst>
          </p:cNvPr>
          <p:cNvSpPr txBox="1"/>
          <p:nvPr/>
        </p:nvSpPr>
        <p:spPr>
          <a:xfrm>
            <a:off x="202721" y="558561"/>
            <a:ext cx="1730027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F2F4F5"/>
                </a:solidFill>
                <a:latin typeface="Alata"/>
              </a:rPr>
              <a:t>We are a company specializing in developing applications for Oracle systems, currently working on implementing the application in three phases:</a:t>
            </a:r>
            <a:endParaRPr lang="en-US" sz="5400">
              <a:ea typeface="Calibri"/>
              <a:cs typeface="Calibri"/>
            </a:endParaRPr>
          </a:p>
        </p:txBody>
      </p:sp>
    </p:spTree>
    <p:extLst>
      <p:ext uri="{BB962C8B-B14F-4D97-AF65-F5344CB8AC3E}">
        <p14:creationId xmlns:p14="http://schemas.microsoft.com/office/powerpoint/2010/main" val="718569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73157-58FF-F83F-7A80-26EFE07B325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DA77257-E888-18C5-33E4-DAFC72F77AA5}"/>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24171430-EC78-F41A-B05A-99F8AC79D9E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B5F60645-EE8D-EA7E-AD7B-2E264B16C8FB}"/>
              </a:ext>
            </a:extLst>
          </p:cNvPr>
          <p:cNvSpPr/>
          <p:nvPr/>
        </p:nvSpPr>
        <p:spPr>
          <a:xfrm>
            <a:off x="228601" y="0"/>
            <a:ext cx="19709186" cy="10062063"/>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73E619DB-251B-F953-C964-395B5BC9CDDC}"/>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A98BB94B-EEA6-3214-91A5-B90295E2AC80}"/>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115DE7A8-AF6B-9191-B008-D3C28F7B78E3}"/>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5DB27279-8153-0A7E-D164-296683766802}"/>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05BDB4EC-4DF2-AC51-D7A6-FEF7CA197ADA}"/>
              </a:ext>
            </a:extLst>
          </p:cNvPr>
          <p:cNvSpPr/>
          <p:nvPr/>
        </p:nvSpPr>
        <p:spPr>
          <a:xfrm>
            <a:off x="-2197602" y="952751"/>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11" name="TextBox 10">
            <a:extLst>
              <a:ext uri="{FF2B5EF4-FFF2-40B4-BE49-F238E27FC236}">
                <a16:creationId xmlns:a16="http://schemas.microsoft.com/office/drawing/2014/main" id="{DCC90A39-A2E0-34E5-B51C-85A33E904F24}"/>
              </a:ext>
            </a:extLst>
          </p:cNvPr>
          <p:cNvSpPr txBox="1"/>
          <p:nvPr/>
        </p:nvSpPr>
        <p:spPr>
          <a:xfrm>
            <a:off x="871042" y="517066"/>
            <a:ext cx="602842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latin typeface="Simplified Arabic" panose="02020603050405020304" pitchFamily="18" charset="-78"/>
                <a:cs typeface="Simplified Arabic" panose="02020603050405020304" pitchFamily="18" charset="-78"/>
              </a:rPr>
              <a:t>A) </a:t>
            </a:r>
            <a:r>
              <a:rPr lang="en-US" sz="4000" dirty="0">
                <a:solidFill>
                  <a:schemeClr val="bg1"/>
                </a:solidFill>
                <a:latin typeface="Simplified Arabic" panose="02020603050405020304" pitchFamily="18" charset="-78"/>
                <a:cs typeface="Simplified Arabic" panose="02020603050405020304" pitchFamily="18" charset="-78"/>
              </a:rPr>
              <a:t>Retry Payroll Run</a:t>
            </a:r>
            <a:r>
              <a:rPr lang="en-US" sz="3600" dirty="0">
                <a:solidFill>
                  <a:schemeClr val="bg1"/>
                </a:solidFill>
                <a:latin typeface="Simplified Arabic" panose="02020603050405020304" pitchFamily="18" charset="-78"/>
                <a:cs typeface="Simplified Arabic" panose="02020603050405020304" pitchFamily="18" charset="-78"/>
              </a:rPr>
              <a:t>“ </a:t>
            </a:r>
          </a:p>
        </p:txBody>
      </p:sp>
      <p:sp>
        <p:nvSpPr>
          <p:cNvPr id="15" name="TextBox 14">
            <a:extLst>
              <a:ext uri="{FF2B5EF4-FFF2-40B4-BE49-F238E27FC236}">
                <a16:creationId xmlns:a16="http://schemas.microsoft.com/office/drawing/2014/main" id="{AD20168B-A6AB-47A3-1E29-E5752043548B}"/>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FF0000"/>
              </a:solidFill>
              <a:highlight>
                <a:srgbClr val="F5F5F5"/>
              </a:highlight>
              <a:latin typeface="Arial Nova"/>
            </a:endParaRPr>
          </a:p>
        </p:txBody>
      </p:sp>
      <p:sp>
        <p:nvSpPr>
          <p:cNvPr id="8" name="Content Placeholder 3">
            <a:extLst>
              <a:ext uri="{FF2B5EF4-FFF2-40B4-BE49-F238E27FC236}">
                <a16:creationId xmlns:a16="http://schemas.microsoft.com/office/drawing/2014/main" id="{AC35CED2-2D87-0DC6-FD4E-D730B450D323}"/>
              </a:ext>
            </a:extLst>
          </p:cNvPr>
          <p:cNvSpPr txBox="1">
            <a:spLocks/>
          </p:cNvSpPr>
          <p:nvPr/>
        </p:nvSpPr>
        <p:spPr>
          <a:xfrm>
            <a:off x="871042" y="1253747"/>
            <a:ext cx="16916400" cy="829917"/>
          </a:xfrm>
          <a:prstGeom prst="rect">
            <a:avLst/>
          </a:prstGeom>
        </p:spPr>
        <p:txBody>
          <a:bodyPr vert="horz" lIns="91440" tIns="45720" rIns="91440" bIns="45720" rtlCol="0">
            <a:noAutofit/>
          </a:bodyPr>
          <a:lstStyle>
            <a:lvl1pPr marL="2857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8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600" kern="1200">
                <a:solidFill>
                  <a:schemeClr val="bg1"/>
                </a:solidFill>
                <a:latin typeface="+mn-lt"/>
                <a:ea typeface="+mn-ea"/>
                <a:cs typeface="+mn-cs"/>
              </a:defRPr>
            </a:lvl2pPr>
            <a:lvl3pPr marL="1257300" indent="-34290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400" kern="1200">
                <a:solidFill>
                  <a:schemeClr val="bg1"/>
                </a:solidFill>
                <a:latin typeface="+mn-lt"/>
                <a:ea typeface="+mn-ea"/>
                <a:cs typeface="+mn-cs"/>
              </a:defRPr>
            </a:lvl3pPr>
            <a:lvl4pPr marL="16573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200" kern="1200">
                <a:solidFill>
                  <a:schemeClr val="bg1"/>
                </a:solidFill>
                <a:latin typeface="+mn-lt"/>
                <a:ea typeface="+mn-ea"/>
                <a:cs typeface="+mn-cs"/>
              </a:defRPr>
            </a:lvl4pPr>
            <a:lvl5pPr marL="21145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indent="-285750" algn="just">
              <a:lnSpc>
                <a:spcPct val="50000"/>
              </a:lnSpc>
              <a:spcBef>
                <a:spcPts val="600"/>
              </a:spcBef>
              <a:buClr>
                <a:srgbClr val="73EBF9"/>
              </a:buClr>
              <a:buFont typeface="Wingdings" panose="05000000000000000000" pitchFamily="2" charset="2"/>
              <a:buChar char="Ø"/>
            </a:pPr>
            <a:r>
              <a:rPr kumimoji="0" lang="en-US" sz="3200" b="0" i="0" u="sng" strike="noStrike" kern="1200" cap="none" spc="0" normalizeH="0" baseline="0" noProof="0" dirty="0">
                <a:ln>
                  <a:noFill/>
                </a:ln>
                <a:effectLst/>
                <a:uLnTx/>
                <a:uFillTx/>
                <a:latin typeface="Simplified Arabic" panose="02020603050405020304" pitchFamily="18" charset="-78"/>
                <a:cs typeface="Simplified Arabic" panose="02020603050405020304" pitchFamily="18" charset="-78"/>
              </a:rPr>
              <a:t>find the process and mark it for retry:</a:t>
            </a:r>
          </a:p>
          <a:p>
            <a:pPr marR="0" lvl="0" algn="just" defTabSz="914400" rtl="0" eaLnBrk="1" fontAlgn="auto" latinLnBrk="0" hangingPunct="1">
              <a:lnSpc>
                <a:spcPct val="50000"/>
              </a:lnSpc>
              <a:spcBef>
                <a:spcPts val="600"/>
              </a:spcBef>
              <a:spcAft>
                <a:spcPts val="600"/>
              </a:spcAft>
              <a:buClr>
                <a:srgbClr val="73EBF9"/>
              </a:buClr>
              <a:buSzTx/>
              <a:buFont typeface="Wingdings" panose="05000000000000000000" pitchFamily="2" charset="2"/>
              <a:buChar char="q"/>
              <a:tabLst/>
              <a:defRPr/>
            </a:pPr>
            <a:r>
              <a:rPr lang="en-US" sz="2400" dirty="0">
                <a:solidFill>
                  <a:srgbClr val="FFFFFF"/>
                </a:solidFill>
                <a:latin typeface="Arial Nova"/>
              </a:rPr>
              <a:t> </a:t>
            </a:r>
            <a:r>
              <a:rPr kumimoji="0" lang="en-US" sz="24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Enter the name of the payroll field and the period rang in the form and to fields and click on the find button</a:t>
            </a:r>
          </a:p>
          <a:p>
            <a:pPr marR="0" lvl="0" algn="just" defTabSz="914400" rtl="0" eaLnBrk="1" fontAlgn="auto" latinLnBrk="0" hangingPunct="1">
              <a:lnSpc>
                <a:spcPct val="50000"/>
              </a:lnSpc>
              <a:spcBef>
                <a:spcPts val="600"/>
              </a:spcBef>
              <a:spcAft>
                <a:spcPts val="600"/>
              </a:spcAft>
              <a:buClr>
                <a:srgbClr val="73EBF9"/>
              </a:buClr>
              <a:buSzTx/>
              <a:buFont typeface="Wingdings" panose="05000000000000000000" pitchFamily="2" charset="2"/>
              <a:buChar char="q"/>
              <a:tabLst/>
              <a:defRPr/>
            </a:pPr>
            <a:r>
              <a:rPr kumimoji="0" lang="en-US" sz="2400" b="0" i="0" u="none" strike="noStrike" kern="1200" cap="none" spc="0" normalizeH="0" baseline="0" noProof="0" dirty="0">
                <a:ln>
                  <a:noFill/>
                </a:ln>
                <a:solidFill>
                  <a:srgbClr val="FFFFFF"/>
                </a:solidFill>
                <a:effectLst/>
                <a:uLnTx/>
                <a:uFillTx/>
                <a:ea typeface="+mn-ea"/>
                <a:cs typeface="Biome" panose="020B0503030204020804" pitchFamily="34" charset="0"/>
              </a:rPr>
              <a:t> Place the current record indicator (blue box) next to the process you want to retry and place a check in The retry checkbox</a:t>
            </a:r>
          </a:p>
          <a:p>
            <a:pPr marR="0" lvl="0" algn="just" defTabSz="914400" rtl="0" eaLnBrk="1" fontAlgn="auto" latinLnBrk="0" hangingPunct="1">
              <a:lnSpc>
                <a:spcPct val="50000"/>
              </a:lnSpc>
              <a:spcBef>
                <a:spcPts val="600"/>
              </a:spcBef>
              <a:spcAft>
                <a:spcPts val="600"/>
              </a:spcAft>
              <a:buClr>
                <a:srgbClr val="73EBF9"/>
              </a:buClr>
              <a:buSzTx/>
              <a:buFont typeface="Wingdings" panose="05000000000000000000" pitchFamily="2" charset="2"/>
              <a:buChar char="q"/>
              <a:tabLst/>
              <a:defRPr/>
            </a:pPr>
            <a:r>
              <a:rPr kumimoji="0" lang="en-US" sz="24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 Save your work and close window</a:t>
            </a:r>
          </a:p>
          <a:p>
            <a:pPr marR="0" lvl="0" algn="just" defTabSz="914400" rtl="0" eaLnBrk="1" fontAlgn="auto" latinLnBrk="0" hangingPunct="1">
              <a:lnSpc>
                <a:spcPct val="50000"/>
              </a:lnSpc>
              <a:spcBef>
                <a:spcPts val="600"/>
              </a:spcBef>
              <a:spcAft>
                <a:spcPts val="600"/>
              </a:spcAft>
              <a:buClr>
                <a:srgbClr val="73EBF9"/>
              </a:buClr>
              <a:buSzTx/>
              <a:buFont typeface="Wingdings" panose="05000000000000000000" pitchFamily="2" charset="2"/>
              <a:buChar char="q"/>
              <a:tabLst/>
              <a:defRPr/>
            </a:pPr>
            <a:r>
              <a:rPr kumimoji="0" lang="en-US" sz="24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 Saving the transaction marks the process for retry the status should then say   marked for retry </a:t>
            </a:r>
            <a:endParaRPr lang="en-US" sz="2400" dirty="0">
              <a:solidFill>
                <a:srgbClr val="FFFFFF"/>
              </a:solidFill>
              <a:latin typeface="Arial Nova"/>
            </a:endParaRPr>
          </a:p>
          <a:p>
            <a:pPr marL="0" marR="0" lvl="0" indent="0" algn="just" defTabSz="914400" rtl="0" eaLnBrk="1" fontAlgn="auto" latinLnBrk="0" hangingPunct="1">
              <a:lnSpc>
                <a:spcPct val="50000"/>
              </a:lnSpc>
              <a:spcBef>
                <a:spcPts val="600"/>
              </a:spcBef>
              <a:spcAft>
                <a:spcPts val="600"/>
              </a:spcAft>
              <a:buClr>
                <a:srgbClr val="73EBF9"/>
              </a:buClr>
              <a:buSzTx/>
              <a:buNone/>
              <a:tabLst/>
              <a:defRPr/>
            </a:pPr>
            <a:endParaRPr kumimoji="0" lang="en-US"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endParaRPr>
          </a:p>
          <a:p>
            <a:pPr marL="0" marR="0" lvl="0" indent="0" algn="just" defTabSz="914400" rtl="0" eaLnBrk="1" fontAlgn="auto" latinLnBrk="0" hangingPunct="1">
              <a:lnSpc>
                <a:spcPct val="50000"/>
              </a:lnSpc>
              <a:spcBef>
                <a:spcPts val="600"/>
              </a:spcBef>
              <a:spcAft>
                <a:spcPts val="600"/>
              </a:spcAft>
              <a:buClr>
                <a:srgbClr val="73EBF9"/>
              </a:buClr>
              <a:buSzTx/>
              <a:buNone/>
              <a:tabLst/>
              <a:defRPr/>
            </a:pPr>
            <a:r>
              <a:rPr kumimoji="0" lang="en-US"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    Payroll processes results (Miss Marian Hany) Before retry Run                                         </a:t>
            </a:r>
          </a:p>
          <a:p>
            <a:pPr marL="0" marR="0" lvl="0" indent="0" algn="just" defTabSz="914400" rtl="0" eaLnBrk="1" fontAlgn="auto" latinLnBrk="0" hangingPunct="1">
              <a:lnSpc>
                <a:spcPct val="100000"/>
              </a:lnSpc>
              <a:spcBef>
                <a:spcPts val="600"/>
              </a:spcBef>
              <a:spcAft>
                <a:spcPts val="600"/>
              </a:spcAft>
              <a:buClr>
                <a:srgbClr val="73EBF9"/>
              </a:buClr>
              <a:buSzTx/>
              <a:buNone/>
              <a:tabLst/>
              <a:defRPr/>
            </a:pPr>
            <a:endParaRPr kumimoji="0" lang="en-US" sz="2400" b="0" i="0" u="none" strike="noStrike" kern="1200" cap="none" spc="0" normalizeH="0" baseline="0" noProof="0" dirty="0">
              <a:ln>
                <a:noFill/>
              </a:ln>
              <a:solidFill>
                <a:srgbClr val="5EFCAC">
                  <a:lumMod val="75000"/>
                </a:srgbClr>
              </a:solidFill>
              <a:effectLst/>
              <a:uLnTx/>
              <a:uFillTx/>
              <a:latin typeface="Arial Nova"/>
              <a:ea typeface="+mn-ea"/>
              <a:cs typeface="Biome" panose="020B0503030204020804" pitchFamily="34" charset="0"/>
            </a:endParaRPr>
          </a:p>
        </p:txBody>
      </p:sp>
      <p:pic>
        <p:nvPicPr>
          <p:cNvPr id="17" name="صورة 16" descr="صورة تحتوي على نص, لقطة شاشة, رقم, برمجيات&#10;&#10;تم إنشاء الوصف تلقائياً">
            <a:extLst>
              <a:ext uri="{FF2B5EF4-FFF2-40B4-BE49-F238E27FC236}">
                <a16:creationId xmlns:a16="http://schemas.microsoft.com/office/drawing/2014/main" id="{8F6B2412-DF09-04D4-DC38-5D649F6A98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600" y="3490646"/>
            <a:ext cx="7892357" cy="6216069"/>
          </a:xfrm>
          <a:prstGeom prst="rect">
            <a:avLst/>
          </a:prstGeom>
        </p:spPr>
      </p:pic>
      <p:pic>
        <p:nvPicPr>
          <p:cNvPr id="9" name="صورة 8" descr="صورة تحتوي على نص, لقطة شاشة, رقم, برمجيات&#10;&#10;تم إنشاء الوصف تلقائياً">
            <a:extLst>
              <a:ext uri="{FF2B5EF4-FFF2-40B4-BE49-F238E27FC236}">
                <a16:creationId xmlns:a16="http://schemas.microsoft.com/office/drawing/2014/main" id="{0CAC4540-74F9-0596-F0C2-21C749D51F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23926" y="3462362"/>
            <a:ext cx="8369635" cy="6213733"/>
          </a:xfrm>
          <a:prstGeom prst="rect">
            <a:avLst/>
          </a:prstGeom>
        </p:spPr>
      </p:pic>
    </p:spTree>
    <p:extLst>
      <p:ext uri="{BB962C8B-B14F-4D97-AF65-F5344CB8AC3E}">
        <p14:creationId xmlns:p14="http://schemas.microsoft.com/office/powerpoint/2010/main" val="1586090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3E1B8-D4D8-2DA7-C19E-91B0D5D685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099404D-C971-8FF7-4E56-4948564E8C46}"/>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D80A55B0-DD46-DA99-1062-0642028AB10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30A4D62E-568E-C93C-CBE8-214BFDC131C0}"/>
              </a:ext>
            </a:extLst>
          </p:cNvPr>
          <p:cNvSpPr/>
          <p:nvPr/>
        </p:nvSpPr>
        <p:spPr>
          <a:xfrm>
            <a:off x="0" y="-215660"/>
            <a:ext cx="20013283" cy="10532937"/>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dirty="0"/>
          </a:p>
        </p:txBody>
      </p:sp>
      <p:sp>
        <p:nvSpPr>
          <p:cNvPr id="4" name="Freeform 4">
            <a:extLst>
              <a:ext uri="{FF2B5EF4-FFF2-40B4-BE49-F238E27FC236}">
                <a16:creationId xmlns:a16="http://schemas.microsoft.com/office/drawing/2014/main" id="{C594734D-4EFF-D52A-DC9F-7293F3C4A030}"/>
              </a:ext>
            </a:extLst>
          </p:cNvPr>
          <p:cNvSpPr/>
          <p:nvPr/>
        </p:nvSpPr>
        <p:spPr>
          <a:xfrm rot="17739775">
            <a:off x="13509245" y="4796769"/>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43E9917E-0EF8-2652-F31E-18475E211207}"/>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560D268A-23FE-FDA1-6412-B0E56BB2ED41}"/>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777C8A98-D642-E0E6-59CD-5547A6D60786}"/>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7" name="مربع نص 16">
            <a:extLst>
              <a:ext uri="{FF2B5EF4-FFF2-40B4-BE49-F238E27FC236}">
                <a16:creationId xmlns:a16="http://schemas.microsoft.com/office/drawing/2014/main" id="{F9929D24-3B9D-3F63-B72F-6D98C864A25E}"/>
              </a:ext>
            </a:extLst>
          </p:cNvPr>
          <p:cNvSpPr txBox="1"/>
          <p:nvPr/>
        </p:nvSpPr>
        <p:spPr>
          <a:xfrm>
            <a:off x="2532066" y="5193506"/>
            <a:ext cx="50580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Arial Nova"/>
                <a:ea typeface="Calibri"/>
                <a:cs typeface="Calibri"/>
              </a:rPr>
              <a:t>Submit retry payroll run</a:t>
            </a:r>
            <a:endParaRPr kumimoji="0" lang="en-US" sz="2400" b="1" i="0" u="none" strike="noStrike" kern="1200" cap="none" spc="0" normalizeH="0" baseline="0" noProof="0" dirty="0">
              <a:ln>
                <a:noFill/>
              </a:ln>
              <a:solidFill>
                <a:schemeClr val="bg1"/>
              </a:solidFill>
              <a:effectLst/>
              <a:uLnTx/>
              <a:uFillTx/>
              <a:latin typeface="Calibri"/>
              <a:ea typeface="Calibri"/>
              <a:cs typeface="Calibri"/>
            </a:endParaRPr>
          </a:p>
        </p:txBody>
      </p:sp>
      <p:pic>
        <p:nvPicPr>
          <p:cNvPr id="19" name="صورة 18" descr="صورة تحتوي على نص, لقطة شاشة, برمجيات, أيقونة الحاسوب&#10;&#10;تم إنشاء الوصف تلقائياً">
            <a:extLst>
              <a:ext uri="{FF2B5EF4-FFF2-40B4-BE49-F238E27FC236}">
                <a16:creationId xmlns:a16="http://schemas.microsoft.com/office/drawing/2014/main" id="{15BB7FD5-0611-EA42-6A4D-FC4DAC02C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5687283"/>
            <a:ext cx="7486560" cy="4339769"/>
          </a:xfrm>
          <a:prstGeom prst="rect">
            <a:avLst/>
          </a:prstGeom>
        </p:spPr>
      </p:pic>
      <p:pic>
        <p:nvPicPr>
          <p:cNvPr id="8" name="صورة 7" descr="صورة تحتوي على نص, لقطة شاشة, رقم, برمجيات&#10;&#10;تم إنشاء الوصف تلقائياً">
            <a:extLst>
              <a:ext uri="{FF2B5EF4-FFF2-40B4-BE49-F238E27FC236}">
                <a16:creationId xmlns:a16="http://schemas.microsoft.com/office/drawing/2014/main" id="{083A3D50-0CA7-7296-AE8C-D731470BDF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599" y="266599"/>
            <a:ext cx="7385131" cy="4876901"/>
          </a:xfrm>
          <a:prstGeom prst="rect">
            <a:avLst/>
          </a:prstGeom>
        </p:spPr>
      </p:pic>
      <p:sp>
        <p:nvSpPr>
          <p:cNvPr id="10" name="مربع نص 9">
            <a:extLst>
              <a:ext uri="{FF2B5EF4-FFF2-40B4-BE49-F238E27FC236}">
                <a16:creationId xmlns:a16="http://schemas.microsoft.com/office/drawing/2014/main" id="{0F6D7BCA-3E75-94E5-5B3A-C9D9B5277925}"/>
              </a:ext>
            </a:extLst>
          </p:cNvPr>
          <p:cNvSpPr txBox="1"/>
          <p:nvPr/>
        </p:nvSpPr>
        <p:spPr>
          <a:xfrm>
            <a:off x="9745858" y="782619"/>
            <a:ext cx="7572167" cy="584775"/>
          </a:xfrm>
          <a:prstGeom prst="rect">
            <a:avLst/>
          </a:prstGeom>
          <a:noFill/>
        </p:spPr>
        <p:txBody>
          <a:bodyPr wrap="square">
            <a:spAutoFit/>
          </a:bodyPr>
          <a:lstStyle/>
          <a:p>
            <a:r>
              <a:rPr lang="en-US" sz="3200" dirty="0">
                <a:solidFill>
                  <a:schemeClr val="bg1"/>
                </a:solidFill>
                <a:latin typeface="Simplified Arabic" panose="02020603050405020304" pitchFamily="18" charset="-78"/>
                <a:cs typeface="Simplified Arabic" panose="02020603050405020304" pitchFamily="18" charset="-78"/>
              </a:rPr>
              <a:t>The Payroll Processes results after retry run</a:t>
            </a:r>
            <a:endParaRPr lang="ar-EG" sz="3200" dirty="0">
              <a:solidFill>
                <a:schemeClr val="bg1"/>
              </a:solidFill>
              <a:latin typeface="Simplified Arabic" panose="02020603050405020304" pitchFamily="18" charset="-78"/>
              <a:cs typeface="Simplified Arabic" panose="02020603050405020304" pitchFamily="18" charset="-78"/>
            </a:endParaRPr>
          </a:p>
        </p:txBody>
      </p:sp>
      <p:pic>
        <p:nvPicPr>
          <p:cNvPr id="14" name="صورة 13">
            <a:extLst>
              <a:ext uri="{FF2B5EF4-FFF2-40B4-BE49-F238E27FC236}">
                <a16:creationId xmlns:a16="http://schemas.microsoft.com/office/drawing/2014/main" id="{D4FCCAC6-D89D-3D0D-A05B-D77900D27298}"/>
              </a:ext>
            </a:extLst>
          </p:cNvPr>
          <p:cNvPicPr>
            <a:picLocks noChangeAspect="1"/>
          </p:cNvPicPr>
          <p:nvPr/>
        </p:nvPicPr>
        <p:blipFill>
          <a:blip r:embed="rId7"/>
          <a:stretch>
            <a:fillRect/>
          </a:stretch>
        </p:blipFill>
        <p:spPr>
          <a:xfrm>
            <a:off x="9120963" y="1367394"/>
            <a:ext cx="9372599" cy="8193579"/>
          </a:xfrm>
          <a:prstGeom prst="rect">
            <a:avLst/>
          </a:prstGeom>
        </p:spPr>
      </p:pic>
      <p:cxnSp>
        <p:nvCxnSpPr>
          <p:cNvPr id="11" name="رابط مستقيم 10">
            <a:extLst>
              <a:ext uri="{FF2B5EF4-FFF2-40B4-BE49-F238E27FC236}">
                <a16:creationId xmlns:a16="http://schemas.microsoft.com/office/drawing/2014/main" id="{D06A93BD-7414-487F-62C9-805F73A15992}"/>
              </a:ext>
            </a:extLst>
          </p:cNvPr>
          <p:cNvCxnSpPr/>
          <p:nvPr/>
        </p:nvCxnSpPr>
        <p:spPr>
          <a:xfrm>
            <a:off x="8751236" y="313157"/>
            <a:ext cx="46571" cy="9713895"/>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3037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4AEB1-0A73-B084-09D1-53754A054D2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A9CF6E9-C46D-1793-E003-A9B2DC0A5948}"/>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34AD9D7F-0CB9-2A59-0AF4-8EEDF34646F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1917DE34-663F-1EE7-4BFF-231929760DB3}"/>
              </a:ext>
            </a:extLst>
          </p:cNvPr>
          <p:cNvSpPr/>
          <p:nvPr/>
        </p:nvSpPr>
        <p:spPr>
          <a:xfrm>
            <a:off x="-94522" y="-252309"/>
            <a:ext cx="20013283" cy="10502659"/>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dirty="0"/>
          </a:p>
        </p:txBody>
      </p:sp>
      <p:sp>
        <p:nvSpPr>
          <p:cNvPr id="4" name="Freeform 4">
            <a:extLst>
              <a:ext uri="{FF2B5EF4-FFF2-40B4-BE49-F238E27FC236}">
                <a16:creationId xmlns:a16="http://schemas.microsoft.com/office/drawing/2014/main" id="{7356F63B-A90E-F4EF-9EA6-3A7680176894}"/>
              </a:ext>
            </a:extLst>
          </p:cNvPr>
          <p:cNvSpPr/>
          <p:nvPr/>
        </p:nvSpPr>
        <p:spPr>
          <a:xfrm rot="17739775">
            <a:off x="13509245" y="4796769"/>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FA051808-5F9F-7DDF-EF85-6EF7C594769B}"/>
              </a:ext>
            </a:extLst>
          </p:cNvPr>
          <p:cNvGrpSpPr/>
          <p:nvPr/>
        </p:nvGrpSpPr>
        <p:grpSpPr>
          <a:xfrm>
            <a:off x="1096693" y="530279"/>
            <a:ext cx="5532707" cy="806103"/>
            <a:chOff x="0" y="-66675"/>
            <a:chExt cx="13174876" cy="1074805"/>
          </a:xfrm>
        </p:grpSpPr>
        <p:sp>
          <p:nvSpPr>
            <p:cNvPr id="6" name="Freeform 6">
              <a:extLst>
                <a:ext uri="{FF2B5EF4-FFF2-40B4-BE49-F238E27FC236}">
                  <a16:creationId xmlns:a16="http://schemas.microsoft.com/office/drawing/2014/main" id="{564B17EC-64A4-AA94-EC0A-276BF785F21D}"/>
                </a:ext>
              </a:extLst>
            </p:cNvPr>
            <p:cNvSpPr/>
            <p:nvPr/>
          </p:nvSpPr>
          <p:spPr>
            <a:xfrm>
              <a:off x="2351641" y="0"/>
              <a:ext cx="10823235"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097476C8-3660-6481-FF6A-CDFE3DAAD0FA}"/>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055F910A-8248-0556-1779-AE2AB429A3EE}"/>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EB87EFC3-3075-DB11-8854-C09572292B12}"/>
              </a:ext>
            </a:extLst>
          </p:cNvPr>
          <p:cNvSpPr txBox="1"/>
          <p:nvPr/>
        </p:nvSpPr>
        <p:spPr>
          <a:xfrm>
            <a:off x="945050" y="275986"/>
            <a:ext cx="48768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800" b="1" dirty="0">
                <a:solidFill>
                  <a:schemeClr val="bg1"/>
                </a:solidFill>
                <a:latin typeface="Simplified Arabic" panose="02020603050405020304" pitchFamily="18" charset="-78"/>
                <a:cs typeface="Simplified Arabic" panose="02020603050405020304" pitchFamily="18" charset="-78"/>
              </a:rPr>
              <a:t>B) "rollback run": </a:t>
            </a:r>
          </a:p>
        </p:txBody>
      </p:sp>
      <p:sp>
        <p:nvSpPr>
          <p:cNvPr id="9" name="TextBox 7">
            <a:extLst>
              <a:ext uri="{FF2B5EF4-FFF2-40B4-BE49-F238E27FC236}">
                <a16:creationId xmlns:a16="http://schemas.microsoft.com/office/drawing/2014/main" id="{B123025C-2573-36B7-E3CD-142023F93E44}"/>
              </a:ext>
            </a:extLst>
          </p:cNvPr>
          <p:cNvSpPr txBox="1"/>
          <p:nvPr/>
        </p:nvSpPr>
        <p:spPr>
          <a:xfrm>
            <a:off x="996014" y="1219238"/>
            <a:ext cx="17444386" cy="1920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rtl="0">
              <a:lnSpc>
                <a:spcPct val="107000"/>
              </a:lnSpc>
              <a:spcAft>
                <a:spcPts val="800"/>
              </a:spcAft>
            </a:pPr>
            <a:r>
              <a:rPr lang="en-US" sz="2800" kern="100" dirty="0">
                <a:solidFill>
                  <a:schemeClr val="bg1"/>
                </a:solidFill>
                <a:effectLst/>
                <a:latin typeface="Aptos" panose="020B0004020202020204" pitchFamily="34" charset="0"/>
                <a:ea typeface="Aptos" panose="020B0004020202020204" pitchFamily="34" charset="0"/>
                <a:cs typeface="Arial" panose="020B0604020202020204" pitchFamily="34" charset="0"/>
              </a:rPr>
              <a:t>      Making necessary adjustments and reprocessing retrieved payroll data is a process in Oracle Payroll that allows the user to reverse a payroll process and delete its results. This process is useful when payroll is processed correctly, such as when incorrect data is entered, employee data is changed, a new employee is added, or an employee is terminated. The system recalculates payroll based on the new changes.</a:t>
            </a:r>
          </a:p>
        </p:txBody>
      </p:sp>
      <p:sp>
        <p:nvSpPr>
          <p:cNvPr id="11" name="مربع نص 2">
            <a:extLst>
              <a:ext uri="{FF2B5EF4-FFF2-40B4-BE49-F238E27FC236}">
                <a16:creationId xmlns:a16="http://schemas.microsoft.com/office/drawing/2014/main" id="{868A3646-211D-61CB-F2B0-1D2EA960A55F}"/>
              </a:ext>
            </a:extLst>
          </p:cNvPr>
          <p:cNvSpPr txBox="1"/>
          <p:nvPr/>
        </p:nvSpPr>
        <p:spPr>
          <a:xfrm>
            <a:off x="1096694" y="3236572"/>
            <a:ext cx="8382514" cy="46166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rial Nova"/>
                <a:ea typeface="+mn-ea"/>
                <a:cs typeface="+mn-cs"/>
              </a:rPr>
              <a:t>the payroll process results before adding the new employee</a:t>
            </a:r>
            <a:endParaRPr kumimoji="0" lang="ar-EG" sz="2400" b="0" i="0" u="none" strike="noStrike" kern="1200" cap="none" spc="0" normalizeH="0" baseline="0" noProof="0" dirty="0">
              <a:ln>
                <a:noFill/>
              </a:ln>
              <a:solidFill>
                <a:schemeClr val="bg1"/>
              </a:solidFill>
              <a:effectLst/>
              <a:uLnTx/>
              <a:uFillTx/>
              <a:latin typeface="Arial Nova"/>
              <a:ea typeface="+mn-ea"/>
              <a:cs typeface="+mn-cs"/>
            </a:endParaRPr>
          </a:p>
        </p:txBody>
      </p:sp>
      <p:sp>
        <p:nvSpPr>
          <p:cNvPr id="13" name="مربع نص 7">
            <a:extLst>
              <a:ext uri="{FF2B5EF4-FFF2-40B4-BE49-F238E27FC236}">
                <a16:creationId xmlns:a16="http://schemas.microsoft.com/office/drawing/2014/main" id="{57DEFD01-085E-1C4E-B28A-54C654BA3485}"/>
              </a:ext>
            </a:extLst>
          </p:cNvPr>
          <p:cNvSpPr txBox="1"/>
          <p:nvPr/>
        </p:nvSpPr>
        <p:spPr>
          <a:xfrm>
            <a:off x="10627575" y="3248119"/>
            <a:ext cx="8153678"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ea typeface="Calibri"/>
                <a:cs typeface="Arial"/>
              </a:rPr>
              <a:t>adding the new employee to the payroll Group</a:t>
            </a:r>
          </a:p>
        </p:txBody>
      </p:sp>
      <p:pic>
        <p:nvPicPr>
          <p:cNvPr id="16" name="صورة 15">
            <a:extLst>
              <a:ext uri="{FF2B5EF4-FFF2-40B4-BE49-F238E27FC236}">
                <a16:creationId xmlns:a16="http://schemas.microsoft.com/office/drawing/2014/main" id="{BADEAADD-6099-C59D-A60F-A02867D98BD5}"/>
              </a:ext>
            </a:extLst>
          </p:cNvPr>
          <p:cNvPicPr>
            <a:picLocks noChangeAspect="1"/>
          </p:cNvPicPr>
          <p:nvPr/>
        </p:nvPicPr>
        <p:blipFill>
          <a:blip r:embed="rId7"/>
          <a:stretch>
            <a:fillRect/>
          </a:stretch>
        </p:blipFill>
        <p:spPr>
          <a:xfrm>
            <a:off x="556033" y="3833878"/>
            <a:ext cx="9302240" cy="6046215"/>
          </a:xfrm>
          <a:prstGeom prst="rect">
            <a:avLst/>
          </a:prstGeom>
        </p:spPr>
      </p:pic>
      <p:pic>
        <p:nvPicPr>
          <p:cNvPr id="18" name="صورة 17">
            <a:extLst>
              <a:ext uri="{FF2B5EF4-FFF2-40B4-BE49-F238E27FC236}">
                <a16:creationId xmlns:a16="http://schemas.microsoft.com/office/drawing/2014/main" id="{5888283E-FA8B-93CB-EA9F-58DC4F911EB6}"/>
              </a:ext>
            </a:extLst>
          </p:cNvPr>
          <p:cNvPicPr>
            <a:picLocks noChangeAspect="1"/>
          </p:cNvPicPr>
          <p:nvPr/>
        </p:nvPicPr>
        <p:blipFill>
          <a:blip r:embed="rId8"/>
          <a:stretch>
            <a:fillRect/>
          </a:stretch>
        </p:blipFill>
        <p:spPr>
          <a:xfrm>
            <a:off x="10440546" y="3807988"/>
            <a:ext cx="9016694" cy="6051241"/>
          </a:xfrm>
          <a:prstGeom prst="rect">
            <a:avLst/>
          </a:prstGeom>
        </p:spPr>
      </p:pic>
      <p:cxnSp>
        <p:nvCxnSpPr>
          <p:cNvPr id="12" name="رابط مستقيم 11">
            <a:extLst>
              <a:ext uri="{FF2B5EF4-FFF2-40B4-BE49-F238E27FC236}">
                <a16:creationId xmlns:a16="http://schemas.microsoft.com/office/drawing/2014/main" id="{E560F0B9-3872-7A5D-42C5-C1C45CCD9188}"/>
              </a:ext>
            </a:extLst>
          </p:cNvPr>
          <p:cNvCxnSpPr/>
          <p:nvPr/>
        </p:nvCxnSpPr>
        <p:spPr>
          <a:xfrm>
            <a:off x="10134600" y="3698237"/>
            <a:ext cx="0" cy="6209891"/>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5424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C36F5-5BE3-6F5E-D351-A35042BDDB7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81A5D17-257D-4EE6-E9C1-389CC67A9175}"/>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6D25C539-4B5D-C9B8-D9E5-08D3D94164B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70A8D313-3D5D-28B6-864A-CF685F4BD14C}"/>
              </a:ext>
            </a:extLst>
          </p:cNvPr>
          <p:cNvSpPr/>
          <p:nvPr/>
        </p:nvSpPr>
        <p:spPr>
          <a:xfrm>
            <a:off x="0" y="-233111"/>
            <a:ext cx="19974628" cy="10502661"/>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dirty="0"/>
          </a:p>
        </p:txBody>
      </p:sp>
      <p:sp>
        <p:nvSpPr>
          <p:cNvPr id="4" name="Freeform 4">
            <a:extLst>
              <a:ext uri="{FF2B5EF4-FFF2-40B4-BE49-F238E27FC236}">
                <a16:creationId xmlns:a16="http://schemas.microsoft.com/office/drawing/2014/main" id="{F8A93993-8A5F-B822-7C0B-47A7AD205098}"/>
              </a:ext>
            </a:extLst>
          </p:cNvPr>
          <p:cNvSpPr/>
          <p:nvPr/>
        </p:nvSpPr>
        <p:spPr>
          <a:xfrm rot="17739775">
            <a:off x="13509245" y="4796769"/>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980BB3C9-4BFE-79D7-BACD-D6B7B1529666}"/>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FCBD823F-29F8-D58F-D9CF-BC77407B3CE1}"/>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C6DDC60C-4312-9E47-AFD9-0E07C915242F}"/>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E324CD71-FBAE-D8B6-6CCB-907A3CCF395A}"/>
              </a:ext>
            </a:extLst>
          </p:cNvPr>
          <p:cNvSpPr/>
          <p:nvPr/>
        </p:nvSpPr>
        <p:spPr>
          <a:xfrm>
            <a:off x="-493885"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pic>
        <p:nvPicPr>
          <p:cNvPr id="12" name="صورة 11" descr="صورة تحتوي على نص, لقطة شاشة, برمجيات, أيقونة الحاسوب&#10;&#10;تم إنشاء الوصف تلقائياً">
            <a:extLst>
              <a:ext uri="{FF2B5EF4-FFF2-40B4-BE49-F238E27FC236}">
                <a16:creationId xmlns:a16="http://schemas.microsoft.com/office/drawing/2014/main" id="{55DCBF4A-E00C-6CFF-D74D-A0AE20F1E6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231" y="682399"/>
            <a:ext cx="7542248" cy="4336122"/>
          </a:xfrm>
          <a:prstGeom prst="rect">
            <a:avLst/>
          </a:prstGeom>
        </p:spPr>
      </p:pic>
      <p:sp>
        <p:nvSpPr>
          <p:cNvPr id="11" name="مربع نص 10">
            <a:extLst>
              <a:ext uri="{FF2B5EF4-FFF2-40B4-BE49-F238E27FC236}">
                <a16:creationId xmlns:a16="http://schemas.microsoft.com/office/drawing/2014/main" id="{8EBA77E8-C182-0511-B2B9-B6424B9E5035}"/>
              </a:ext>
            </a:extLst>
          </p:cNvPr>
          <p:cNvSpPr txBox="1"/>
          <p:nvPr/>
        </p:nvSpPr>
        <p:spPr>
          <a:xfrm>
            <a:off x="1990116" y="60717"/>
            <a:ext cx="5173133" cy="523220"/>
          </a:xfrm>
          <a:prstGeom prst="rect">
            <a:avLst/>
          </a:prstGeom>
          <a:noFill/>
        </p:spPr>
        <p:txBody>
          <a:bodyPr wrap="square">
            <a:spAutoFit/>
          </a:bodyPr>
          <a:lstStyle/>
          <a:p>
            <a:r>
              <a:rPr lang="en-US" sz="2800" dirty="0">
                <a:solidFill>
                  <a:schemeClr val="bg1"/>
                </a:solidFill>
              </a:rPr>
              <a:t>Submit the rollback Run Request</a:t>
            </a:r>
            <a:endParaRPr lang="ar-EG" sz="2800" dirty="0">
              <a:solidFill>
                <a:schemeClr val="bg1"/>
              </a:solidFill>
            </a:endParaRPr>
          </a:p>
        </p:txBody>
      </p:sp>
      <p:pic>
        <p:nvPicPr>
          <p:cNvPr id="15" name="صورة 14" descr="صورة تحتوي على نص, لقطة شاشة, برمجيات, رقم&#10;&#10;تم إنشاء الوصف تلقائياً">
            <a:extLst>
              <a:ext uri="{FF2B5EF4-FFF2-40B4-BE49-F238E27FC236}">
                <a16:creationId xmlns:a16="http://schemas.microsoft.com/office/drawing/2014/main" id="{70EACAE7-41BE-79EC-F2C4-956C6B6C4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231" y="5461814"/>
            <a:ext cx="7538905" cy="4447664"/>
          </a:xfrm>
          <a:prstGeom prst="rect">
            <a:avLst/>
          </a:prstGeom>
        </p:spPr>
      </p:pic>
      <p:sp>
        <p:nvSpPr>
          <p:cNvPr id="20" name="مربع نص 19">
            <a:extLst>
              <a:ext uri="{FF2B5EF4-FFF2-40B4-BE49-F238E27FC236}">
                <a16:creationId xmlns:a16="http://schemas.microsoft.com/office/drawing/2014/main" id="{2E46FA06-A3D8-CB8E-E92C-DB2EC667BB69}"/>
              </a:ext>
            </a:extLst>
          </p:cNvPr>
          <p:cNvSpPr txBox="1"/>
          <p:nvPr/>
        </p:nvSpPr>
        <p:spPr>
          <a:xfrm>
            <a:off x="534835" y="4961541"/>
            <a:ext cx="9372600" cy="461665"/>
          </a:xfrm>
          <a:prstGeom prst="rect">
            <a:avLst/>
          </a:prstGeom>
          <a:noFill/>
        </p:spPr>
        <p:txBody>
          <a:bodyPr wrap="square">
            <a:spAutoFit/>
          </a:bodyPr>
          <a:lstStyle/>
          <a:p>
            <a:r>
              <a:rPr lang="en-US" sz="2400" dirty="0">
                <a:solidFill>
                  <a:schemeClr val="bg1"/>
                </a:solidFill>
              </a:rPr>
              <a:t>Submit the payroll run request after adding the new employee</a:t>
            </a:r>
            <a:endParaRPr lang="ar-EG" sz="2400" dirty="0">
              <a:solidFill>
                <a:schemeClr val="bg1"/>
              </a:solidFill>
            </a:endParaRPr>
          </a:p>
        </p:txBody>
      </p:sp>
      <p:sp>
        <p:nvSpPr>
          <p:cNvPr id="23" name="مربع نص 22">
            <a:extLst>
              <a:ext uri="{FF2B5EF4-FFF2-40B4-BE49-F238E27FC236}">
                <a16:creationId xmlns:a16="http://schemas.microsoft.com/office/drawing/2014/main" id="{444B799C-9C91-9528-12DC-6357BE1E961C}"/>
              </a:ext>
            </a:extLst>
          </p:cNvPr>
          <p:cNvSpPr txBox="1"/>
          <p:nvPr/>
        </p:nvSpPr>
        <p:spPr>
          <a:xfrm>
            <a:off x="9987314" y="977263"/>
            <a:ext cx="7467600" cy="523220"/>
          </a:xfrm>
          <a:prstGeom prst="rect">
            <a:avLst/>
          </a:prstGeom>
          <a:noFill/>
        </p:spPr>
        <p:txBody>
          <a:bodyPr wrap="square">
            <a:spAutoFit/>
          </a:bodyPr>
          <a:lstStyle/>
          <a:p>
            <a:r>
              <a:rPr lang="en-US" sz="2800" dirty="0">
                <a:solidFill>
                  <a:schemeClr val="bg1"/>
                </a:solidFill>
              </a:rPr>
              <a:t>The payroll results after adding the new employee</a:t>
            </a:r>
          </a:p>
        </p:txBody>
      </p:sp>
      <p:pic>
        <p:nvPicPr>
          <p:cNvPr id="9" name="صورة 8">
            <a:extLst>
              <a:ext uri="{FF2B5EF4-FFF2-40B4-BE49-F238E27FC236}">
                <a16:creationId xmlns:a16="http://schemas.microsoft.com/office/drawing/2014/main" id="{896B273B-91C4-04A3-1A42-86403DD4F4D9}"/>
              </a:ext>
            </a:extLst>
          </p:cNvPr>
          <p:cNvPicPr>
            <a:picLocks noChangeAspect="1"/>
          </p:cNvPicPr>
          <p:nvPr/>
        </p:nvPicPr>
        <p:blipFill>
          <a:blip r:embed="rId9"/>
          <a:stretch>
            <a:fillRect/>
          </a:stretch>
        </p:blipFill>
        <p:spPr>
          <a:xfrm>
            <a:off x="9467011" y="1676534"/>
            <a:ext cx="8577619" cy="6292050"/>
          </a:xfrm>
          <a:prstGeom prst="rect">
            <a:avLst/>
          </a:prstGeom>
        </p:spPr>
      </p:pic>
      <p:cxnSp>
        <p:nvCxnSpPr>
          <p:cNvPr id="10" name="رابط مستقيم 9">
            <a:extLst>
              <a:ext uri="{FF2B5EF4-FFF2-40B4-BE49-F238E27FC236}">
                <a16:creationId xmlns:a16="http://schemas.microsoft.com/office/drawing/2014/main" id="{113A5431-4CD6-E266-D831-FC279504936A}"/>
              </a:ext>
            </a:extLst>
          </p:cNvPr>
          <p:cNvCxnSpPr>
            <a:cxnSpLocks/>
          </p:cNvCxnSpPr>
          <p:nvPr/>
        </p:nvCxnSpPr>
        <p:spPr>
          <a:xfrm>
            <a:off x="8991600" y="580285"/>
            <a:ext cx="0" cy="8977957"/>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56587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21A2E-9507-8F77-49F8-9E84FB23C26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374C033-519A-D32B-5477-FE9828CE79B4}"/>
              </a:ext>
            </a:extLst>
          </p:cNvPr>
          <p:cNvGrpSpPr/>
          <p:nvPr/>
        </p:nvGrpSpPr>
        <p:grpSpPr>
          <a:xfrm>
            <a:off x="1" y="-215660"/>
            <a:ext cx="20013283" cy="10502660"/>
            <a:chOff x="0" y="0"/>
            <a:chExt cx="24384000" cy="13716000"/>
          </a:xfrm>
        </p:grpSpPr>
        <p:sp>
          <p:nvSpPr>
            <p:cNvPr id="3" name="Freeform 3">
              <a:extLst>
                <a:ext uri="{FF2B5EF4-FFF2-40B4-BE49-F238E27FC236}">
                  <a16:creationId xmlns:a16="http://schemas.microsoft.com/office/drawing/2014/main" id="{4D7E2742-B07D-519E-6265-FD1AFBBD34DE}"/>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22" name="Freeform 4">
            <a:extLst>
              <a:ext uri="{FF2B5EF4-FFF2-40B4-BE49-F238E27FC236}">
                <a16:creationId xmlns:a16="http://schemas.microsoft.com/office/drawing/2014/main" id="{4F741F42-134E-D73F-18E9-9D20991DA056}"/>
              </a:ext>
            </a:extLst>
          </p:cNvPr>
          <p:cNvSpPr/>
          <p:nvPr/>
        </p:nvSpPr>
        <p:spPr>
          <a:xfrm>
            <a:off x="282974" y="577222"/>
            <a:ext cx="18501407" cy="8135455"/>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4" name="Freeform 4">
            <a:extLst>
              <a:ext uri="{FF2B5EF4-FFF2-40B4-BE49-F238E27FC236}">
                <a16:creationId xmlns:a16="http://schemas.microsoft.com/office/drawing/2014/main" id="{77500B65-5B7C-8157-7C14-8FE66E9EFCCB}"/>
              </a:ext>
            </a:extLst>
          </p:cNvPr>
          <p:cNvSpPr/>
          <p:nvPr/>
        </p:nvSpPr>
        <p:spPr>
          <a:xfrm rot="17739775">
            <a:off x="12883830" y="4494844"/>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152" r="-152"/>
            </a:stretch>
          </a:blipFill>
        </p:spPr>
        <p:txBody>
          <a:bodyPr/>
          <a:lstStyle/>
          <a:p>
            <a:endParaRPr lang="en-AE"/>
          </a:p>
        </p:txBody>
      </p:sp>
      <p:grpSp>
        <p:nvGrpSpPr>
          <p:cNvPr id="5" name="Group 5">
            <a:extLst>
              <a:ext uri="{FF2B5EF4-FFF2-40B4-BE49-F238E27FC236}">
                <a16:creationId xmlns:a16="http://schemas.microsoft.com/office/drawing/2014/main" id="{45D2A569-4894-4104-B275-D232ECD48E3C}"/>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865A94B4-DD81-36EE-F14C-E3D0E1053AB5}"/>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EE2980FA-4AF3-6ED3-53B4-29EC18D70D48}"/>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14705128-DBB1-9A14-4864-EDC672B3C141}"/>
              </a:ext>
            </a:extLst>
          </p:cNvPr>
          <p:cNvSpPr/>
          <p:nvPr/>
        </p:nvSpPr>
        <p:spPr>
          <a:xfrm>
            <a:off x="-882074" y="30577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5">
              <a:alphaModFix amt="8999"/>
              <a:extLst>
                <a:ext uri="{96DAC541-7B7A-43D3-8B79-37D633B846F1}">
                  <asvg:svgBlip xmlns:asvg="http://schemas.microsoft.com/office/drawing/2016/SVG/main" r:embed="rId6"/>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8B1F03FF-3A39-73F5-68C5-929F0F075852}"/>
              </a:ext>
            </a:extLst>
          </p:cNvPr>
          <p:cNvSpPr txBox="1"/>
          <p:nvPr/>
        </p:nvSpPr>
        <p:spPr>
          <a:xfrm>
            <a:off x="892835" y="968315"/>
            <a:ext cx="17257142" cy="5847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471"/>
              </a:lnSpc>
            </a:pPr>
            <a:r>
              <a:rPr lang="en-US" sz="4150" b="1" dirty="0">
                <a:solidFill>
                  <a:schemeClr val="bg1"/>
                </a:solidFill>
                <a:latin typeface="Canva Sans Bold"/>
                <a:cs typeface="Segoe UI"/>
              </a:rPr>
              <a:t>Phase 3: Performance Management and HR Reporting </a:t>
            </a:r>
            <a:r>
              <a:rPr lang="en-US" sz="4150" dirty="0">
                <a:solidFill>
                  <a:schemeClr val="bg1"/>
                </a:solidFill>
                <a:latin typeface="Canva Sans Bold"/>
                <a:cs typeface="Segoe UI"/>
              </a:rPr>
              <a:t>​</a:t>
            </a:r>
          </a:p>
          <a:p>
            <a:pPr>
              <a:lnSpc>
                <a:spcPts val="2026"/>
              </a:lnSpc>
            </a:pPr>
            <a:endParaRPr lang="en-US" sz="4150" dirty="0">
              <a:solidFill>
                <a:schemeClr val="bg1"/>
              </a:solidFill>
              <a:latin typeface="Canva Sans Bold"/>
              <a:cs typeface="Segoe UI"/>
            </a:endParaRPr>
          </a:p>
          <a:p>
            <a:pPr>
              <a:lnSpc>
                <a:spcPts val="2026"/>
              </a:lnSpc>
            </a:pPr>
            <a:endParaRPr lang="en-US" sz="3400" dirty="0">
              <a:solidFill>
                <a:srgbClr val="000000"/>
              </a:solidFill>
              <a:latin typeface="Canva Sans Bold"/>
              <a:ea typeface="Calibri"/>
              <a:cs typeface="Segoe UI"/>
            </a:endParaRPr>
          </a:p>
          <a:p>
            <a:pPr>
              <a:lnSpc>
                <a:spcPts val="2026"/>
              </a:lnSpc>
            </a:pPr>
            <a:r>
              <a:rPr lang="en-US" sz="3400" b="1" dirty="0">
                <a:solidFill>
                  <a:schemeClr val="bg1"/>
                </a:solidFill>
                <a:latin typeface="Canva Sans Bold"/>
                <a:cs typeface="Segoe UI"/>
              </a:rPr>
              <a:t>Objective: Enhance employee performance management, track development, </a:t>
            </a:r>
            <a:endParaRPr lang="en-US" sz="3400"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r>
              <a:rPr lang="en-US" sz="3400" b="1" dirty="0">
                <a:solidFill>
                  <a:schemeClr val="bg1"/>
                </a:solidFill>
                <a:latin typeface="Canva Sans Bold"/>
                <a:cs typeface="Segoe UI"/>
              </a:rPr>
              <a:t>and generate HR reports for strategic decision-making </a:t>
            </a:r>
            <a:endParaRPr lang="en-US" sz="3400" b="1" dirty="0">
              <a:solidFill>
                <a:schemeClr val="bg1"/>
              </a:solidFill>
              <a:latin typeface="Canva Sans Bold"/>
              <a:ea typeface="Calibri"/>
              <a:cs typeface="Segoe UI"/>
            </a:endParaRPr>
          </a:p>
          <a:p>
            <a:pPr>
              <a:lnSpc>
                <a:spcPts val="2026"/>
              </a:lnSpc>
            </a:pPr>
            <a:endParaRPr lang="en-US" sz="3400" b="1"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r>
              <a:rPr lang="en-US" sz="3400" b="1" dirty="0">
                <a:solidFill>
                  <a:schemeClr val="bg1"/>
                </a:solidFill>
                <a:latin typeface="Canva Sans Bold"/>
                <a:cs typeface="Segoe UI"/>
              </a:rPr>
              <a:t>Key Tasks Overview</a:t>
            </a:r>
            <a:endParaRPr lang="en-US" dirty="0">
              <a:solidFill>
                <a:schemeClr val="bg1"/>
              </a:solidFill>
              <a:ea typeface="Calibri"/>
              <a:cs typeface="Calibri"/>
            </a:endParaRPr>
          </a:p>
          <a:p>
            <a:pPr>
              <a:lnSpc>
                <a:spcPts val="2026"/>
              </a:lnSpc>
            </a:pPr>
            <a:endParaRPr lang="en-US" sz="3400" dirty="0">
              <a:solidFill>
                <a:schemeClr val="bg1"/>
              </a:solidFill>
              <a:latin typeface="Canva Sans Bold"/>
              <a:cs typeface="Segoe UI"/>
            </a:endParaRPr>
          </a:p>
          <a:p>
            <a:pPr>
              <a:lnSpc>
                <a:spcPts val="2026"/>
              </a:lnSpc>
            </a:pPr>
            <a:endParaRPr lang="en-US" sz="3400" b="1" dirty="0">
              <a:solidFill>
                <a:schemeClr val="bg1"/>
              </a:solidFill>
              <a:latin typeface="Canva Sans Bold"/>
              <a:cs typeface="Segoe UI"/>
            </a:endParaRPr>
          </a:p>
          <a:p>
            <a:pPr>
              <a:lnSpc>
                <a:spcPts val="2026"/>
              </a:lnSpc>
            </a:pPr>
            <a:r>
              <a:rPr lang="en-US" sz="3400" b="1" dirty="0">
                <a:solidFill>
                  <a:schemeClr val="bg1"/>
                </a:solidFill>
                <a:latin typeface="Canva Sans Bold"/>
                <a:cs typeface="Segoe UI"/>
              </a:rPr>
              <a:t>(A) Performance Appraisals (Abdelrahman Hassan) </a:t>
            </a:r>
            <a:endParaRPr lang="en-US" dirty="0">
              <a:solidFill>
                <a:schemeClr val="bg1"/>
              </a:solidFill>
              <a:ea typeface="Calibri"/>
              <a:cs typeface="Calibri"/>
            </a:endParaRPr>
          </a:p>
          <a:p>
            <a:pPr>
              <a:lnSpc>
                <a:spcPts val="2026"/>
              </a:lnSpc>
            </a:pPr>
            <a:r>
              <a:rPr lang="en-US" sz="3400" dirty="0">
                <a:solidFill>
                  <a:schemeClr val="bg1"/>
                </a:solidFill>
                <a:latin typeface="Canva Sans Bold"/>
                <a:cs typeface="Segoe UI"/>
              </a:rPr>
              <a:t>​</a:t>
            </a:r>
            <a:endParaRPr lang="en-US" dirty="0">
              <a:solidFill>
                <a:schemeClr val="bg1"/>
              </a:solidFill>
              <a:ea typeface="Calibri"/>
              <a:cs typeface="Calibri"/>
            </a:endParaRPr>
          </a:p>
          <a:p>
            <a:pPr>
              <a:lnSpc>
                <a:spcPts val="2026"/>
              </a:lnSpc>
            </a:pPr>
            <a:r>
              <a:rPr lang="en-US" sz="3400" b="1" dirty="0">
                <a:solidFill>
                  <a:schemeClr val="bg1"/>
                </a:solidFill>
                <a:latin typeface="Canva Sans Bold"/>
                <a:cs typeface="Segoe UI"/>
              </a:rPr>
              <a:t>(B) Employee Training and Development </a:t>
            </a:r>
            <a:r>
              <a:rPr lang="en-US" sz="3400" dirty="0">
                <a:solidFill>
                  <a:schemeClr val="bg1"/>
                </a:solidFill>
                <a:latin typeface="Canva Sans Bold"/>
                <a:cs typeface="Segoe UI"/>
              </a:rPr>
              <a:t>​</a:t>
            </a:r>
          </a:p>
          <a:p>
            <a:pPr>
              <a:lnSpc>
                <a:spcPts val="2026"/>
              </a:lnSpc>
            </a:pPr>
            <a:endParaRPr lang="en-US" sz="3400" dirty="0">
              <a:solidFill>
                <a:schemeClr val="bg1"/>
              </a:solidFill>
              <a:latin typeface="Canva Sans Bold"/>
              <a:cs typeface="Segoe UI"/>
            </a:endParaRPr>
          </a:p>
          <a:p>
            <a:pPr>
              <a:lnSpc>
                <a:spcPts val="2026"/>
              </a:lnSpc>
            </a:pPr>
            <a:r>
              <a:rPr lang="en-US" sz="3400" b="1" dirty="0">
                <a:solidFill>
                  <a:schemeClr val="bg1"/>
                </a:solidFill>
                <a:latin typeface="Canva Sans Bold"/>
                <a:cs typeface="Segoe UI"/>
              </a:rPr>
              <a:t>(C) HR Reporting (Kareem Haseen) </a:t>
            </a:r>
            <a:r>
              <a:rPr lang="en-US" sz="3400" dirty="0">
                <a:solidFill>
                  <a:schemeClr val="bg1"/>
                </a:solidFill>
                <a:latin typeface="Canva Sans Bold"/>
                <a:cs typeface="Segoe UI"/>
              </a:rPr>
              <a:t>​</a:t>
            </a:r>
          </a:p>
          <a:p>
            <a:pPr>
              <a:lnSpc>
                <a:spcPts val="2026"/>
              </a:lnSpc>
            </a:pPr>
            <a:endParaRPr lang="en-US" sz="3400" dirty="0">
              <a:solidFill>
                <a:schemeClr val="bg1"/>
              </a:solidFill>
              <a:latin typeface="Canva Sans Bold"/>
              <a:cs typeface="Segoe UI"/>
            </a:endParaRPr>
          </a:p>
          <a:p>
            <a:pPr>
              <a:lnSpc>
                <a:spcPts val="2026"/>
              </a:lnSpc>
            </a:pPr>
            <a:r>
              <a:rPr lang="en-US" sz="3400" b="1" dirty="0">
                <a:solidFill>
                  <a:schemeClr val="bg1"/>
                </a:solidFill>
                <a:latin typeface="Canva Sans Bold"/>
                <a:cs typeface="Segoe UI"/>
              </a:rPr>
              <a:t>(D) HR Period-End Close </a:t>
            </a:r>
            <a:r>
              <a:rPr lang="en-US" sz="3400" dirty="0">
                <a:solidFill>
                  <a:schemeClr val="bg1"/>
                </a:solidFill>
                <a:latin typeface="Canva Sans Bold"/>
                <a:cs typeface="Segoe UI"/>
              </a:rPr>
              <a:t>​</a:t>
            </a:r>
          </a:p>
          <a:p>
            <a:pPr>
              <a:lnSpc>
                <a:spcPts val="2026"/>
              </a:lnSpc>
            </a:pPr>
            <a:endParaRPr lang="en-US" sz="3400" dirty="0">
              <a:solidFill>
                <a:schemeClr val="bg1"/>
              </a:solidFill>
              <a:latin typeface="Canva Sans Bold"/>
              <a:cs typeface="Segoe UI"/>
            </a:endParaRPr>
          </a:p>
        </p:txBody>
      </p:sp>
    </p:spTree>
    <p:extLst>
      <p:ext uri="{BB962C8B-B14F-4D97-AF65-F5344CB8AC3E}">
        <p14:creationId xmlns:p14="http://schemas.microsoft.com/office/powerpoint/2010/main" val="3784393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3BDD-4C9B-DE89-147F-A8C1D9A346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831B5D7-8E23-1818-57B5-3BBC1094C539}"/>
              </a:ext>
            </a:extLst>
          </p:cNvPr>
          <p:cNvGrpSpPr/>
          <p:nvPr/>
        </p:nvGrpSpPr>
        <p:grpSpPr>
          <a:xfrm>
            <a:off x="-560716" y="-215660"/>
            <a:ext cx="20013283" cy="10502660"/>
            <a:chOff x="0" y="0"/>
            <a:chExt cx="24384000" cy="13716000"/>
          </a:xfrm>
        </p:grpSpPr>
        <p:sp>
          <p:nvSpPr>
            <p:cNvPr id="3" name="Freeform 3">
              <a:extLst>
                <a:ext uri="{FF2B5EF4-FFF2-40B4-BE49-F238E27FC236}">
                  <a16:creationId xmlns:a16="http://schemas.microsoft.com/office/drawing/2014/main" id="{672964F1-9E32-59FE-859B-B0A869DCD59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11" name="Freeform 4">
            <a:extLst>
              <a:ext uri="{FF2B5EF4-FFF2-40B4-BE49-F238E27FC236}">
                <a16:creationId xmlns:a16="http://schemas.microsoft.com/office/drawing/2014/main" id="{70FED8C2-3422-670E-6733-D91B330A3C53}"/>
              </a:ext>
            </a:extLst>
          </p:cNvPr>
          <p:cNvSpPr/>
          <p:nvPr/>
        </p:nvSpPr>
        <p:spPr>
          <a:xfrm>
            <a:off x="10030822" y="361561"/>
            <a:ext cx="8041880" cy="9364720"/>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22" name="Freeform 4">
            <a:extLst>
              <a:ext uri="{FF2B5EF4-FFF2-40B4-BE49-F238E27FC236}">
                <a16:creationId xmlns:a16="http://schemas.microsoft.com/office/drawing/2014/main" id="{75C2027D-1A90-1872-CB26-F31434E9C997}"/>
              </a:ext>
            </a:extLst>
          </p:cNvPr>
          <p:cNvSpPr/>
          <p:nvPr/>
        </p:nvSpPr>
        <p:spPr>
          <a:xfrm>
            <a:off x="865256" y="361561"/>
            <a:ext cx="8171276" cy="9364720"/>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grpSp>
        <p:nvGrpSpPr>
          <p:cNvPr id="5" name="Group 5">
            <a:extLst>
              <a:ext uri="{FF2B5EF4-FFF2-40B4-BE49-F238E27FC236}">
                <a16:creationId xmlns:a16="http://schemas.microsoft.com/office/drawing/2014/main" id="{A1462C97-8469-64D7-5B11-796B7EAD0179}"/>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9B80F98E-5167-BC60-4A76-5CD3C7DD09BB}"/>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6FF0E512-7EAC-BF33-F84D-F16D1F713C37}"/>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EC0E349F-299F-918E-5AC1-E6852D1E6C57}"/>
              </a:ext>
            </a:extLst>
          </p:cNvPr>
          <p:cNvSpPr/>
          <p:nvPr/>
        </p:nvSpPr>
        <p:spPr>
          <a:xfrm>
            <a:off x="-1701583" y="3845"/>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3">
              <a:alphaModFix amt="8999"/>
              <a:extLst>
                <a:ext uri="{96DAC541-7B7A-43D3-8B79-37D633B846F1}">
                  <asvg:svgBlip xmlns:asvg="http://schemas.microsoft.com/office/drawing/2016/SVG/main" r:embed="rId4"/>
                </a:ext>
              </a:extLst>
            </a:blip>
            <a:stretch>
              <a:fillRect l="-109" r="-109"/>
            </a:stretch>
          </a:blipFill>
        </p:spPr>
        <p:txBody>
          <a:bodyPr/>
          <a:lstStyle/>
          <a:p>
            <a:endParaRPr lang="en-AE"/>
          </a:p>
        </p:txBody>
      </p:sp>
      <p:sp>
        <p:nvSpPr>
          <p:cNvPr id="8" name="TextBox 7">
            <a:extLst>
              <a:ext uri="{FF2B5EF4-FFF2-40B4-BE49-F238E27FC236}">
                <a16:creationId xmlns:a16="http://schemas.microsoft.com/office/drawing/2014/main" id="{E442C655-AABB-D3DA-AC0B-74D996062ADB}"/>
              </a:ext>
            </a:extLst>
          </p:cNvPr>
          <p:cNvSpPr txBox="1"/>
          <p:nvPr/>
        </p:nvSpPr>
        <p:spPr>
          <a:xfrm>
            <a:off x="1224071" y="588407"/>
            <a:ext cx="53311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rPr>
              <a:t>1-Performance Appraisal</a:t>
            </a:r>
            <a:r>
              <a:rPr lang="en-US" b="1" dirty="0"/>
              <a:t> </a:t>
            </a:r>
          </a:p>
        </p:txBody>
      </p:sp>
      <p:sp>
        <p:nvSpPr>
          <p:cNvPr id="12" name="TextBox 11">
            <a:extLst>
              <a:ext uri="{FF2B5EF4-FFF2-40B4-BE49-F238E27FC236}">
                <a16:creationId xmlns:a16="http://schemas.microsoft.com/office/drawing/2014/main" id="{8E52A754-7A02-7D18-DAC0-5098B7FD14F8}"/>
              </a:ext>
            </a:extLst>
          </p:cNvPr>
          <p:cNvSpPr txBox="1"/>
          <p:nvPr/>
        </p:nvSpPr>
        <p:spPr>
          <a:xfrm>
            <a:off x="1275011" y="1014264"/>
            <a:ext cx="7347508" cy="88947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ea typeface="+mn-lt"/>
                <a:cs typeface="+mn-lt"/>
              </a:rPr>
              <a:t>➢</a:t>
            </a:r>
            <a:r>
              <a:rPr lang="en-US" sz="2400" b="1" dirty="0">
                <a:solidFill>
                  <a:schemeClr val="bg1"/>
                </a:solidFill>
              </a:rPr>
              <a:t>Setting Up a Performance Review Template </a:t>
            </a:r>
            <a:endParaRPr lang="en-US" sz="2400" b="1" dirty="0">
              <a:solidFill>
                <a:schemeClr val="bg1"/>
              </a:solidFill>
              <a:ea typeface="Calibri"/>
              <a:cs typeface="Calibri"/>
            </a:endParaRPr>
          </a:p>
          <a:p>
            <a:r>
              <a:rPr lang="en-US" sz="2400" dirty="0">
                <a:solidFill>
                  <a:schemeClr val="bg1"/>
                </a:solidFill>
                <a:ea typeface="+mn-lt"/>
                <a:cs typeface="+mn-lt"/>
              </a:rPr>
              <a:t>•</a:t>
            </a:r>
            <a:r>
              <a:rPr lang="en-US" sz="2400" b="1" dirty="0">
                <a:solidFill>
                  <a:schemeClr val="bg1"/>
                </a:solidFill>
              </a:rPr>
              <a:t>A performance review template is a valuable tool used by managers and HR professionals to objectively assess an employee's work performance. This template helps identify an employee’s objectives and achievements facilitating their professional growth and development. </a:t>
            </a:r>
            <a:endParaRPr lang="en-US" sz="2400" b="1" dirty="0">
              <a:solidFill>
                <a:schemeClr val="bg1"/>
              </a:solidFill>
              <a:ea typeface="Calibri"/>
              <a:cs typeface="Calibri"/>
            </a:endParaRPr>
          </a:p>
          <a:p>
            <a:pPr algn="just"/>
            <a:r>
              <a:rPr lang="en-US" sz="2400" dirty="0">
                <a:solidFill>
                  <a:schemeClr val="bg1"/>
                </a:solidFill>
                <a:ea typeface="+mn-lt"/>
                <a:cs typeface="+mn-lt"/>
              </a:rPr>
              <a:t>•</a:t>
            </a:r>
            <a:r>
              <a:rPr lang="en-US" sz="2400" dirty="0">
                <a:solidFill>
                  <a:srgbClr val="000000"/>
                </a:solidFill>
                <a:ea typeface="+mn-lt"/>
                <a:cs typeface="+mn-lt"/>
              </a:rPr>
              <a:t> </a:t>
            </a:r>
            <a:r>
              <a:rPr lang="en-US" sz="2400" b="1" dirty="0">
                <a:solidFill>
                  <a:schemeClr val="bg1"/>
                </a:solidFill>
              </a:rPr>
              <a:t>Managers typically use a structured template to guide them through the evaluation </a:t>
            </a:r>
            <a:endParaRPr lang="en-US" sz="2400" b="1" dirty="0">
              <a:solidFill>
                <a:schemeClr val="bg1"/>
              </a:solidFill>
              <a:ea typeface="Calibri"/>
              <a:cs typeface="Calibri"/>
            </a:endParaRPr>
          </a:p>
          <a:p>
            <a:r>
              <a:rPr lang="en-US" sz="2400" b="1" dirty="0">
                <a:solidFill>
                  <a:schemeClr val="bg1"/>
                </a:solidFill>
              </a:rPr>
              <a:t>process by focusing on specific performance criteria. </a:t>
            </a:r>
            <a:endParaRPr lang="en-US" sz="2400" b="1" dirty="0">
              <a:solidFill>
                <a:schemeClr val="bg1"/>
              </a:solidFill>
              <a:ea typeface="Calibri"/>
              <a:cs typeface="Calibri"/>
            </a:endParaRPr>
          </a:p>
          <a:p>
            <a:pPr algn="just"/>
            <a:r>
              <a:rPr lang="en-US" sz="2400" dirty="0">
                <a:solidFill>
                  <a:schemeClr val="bg1"/>
                </a:solidFill>
                <a:ea typeface="Calibri"/>
                <a:cs typeface="Calibri"/>
              </a:rPr>
              <a:t>➢</a:t>
            </a:r>
            <a:r>
              <a:rPr lang="en-US" sz="2400" b="1" dirty="0">
                <a:solidFill>
                  <a:schemeClr val="bg1"/>
                </a:solidFill>
              </a:rPr>
              <a:t>Key Components of the Template: </a:t>
            </a:r>
            <a:endParaRPr lang="en-US" sz="2400" b="1" dirty="0">
              <a:solidFill>
                <a:schemeClr val="bg1"/>
              </a:solidFill>
              <a:ea typeface="Calibri"/>
              <a:cs typeface="Calibri"/>
            </a:endParaRPr>
          </a:p>
          <a:p>
            <a:r>
              <a:rPr lang="en-US" sz="2400" b="1" dirty="0">
                <a:solidFill>
                  <a:schemeClr val="bg1"/>
                </a:solidFill>
              </a:rPr>
              <a:t>• Performance classification based on criteria such as Excellent, Good, </a:t>
            </a:r>
            <a:endParaRPr lang="en-US" sz="2400" b="1" dirty="0">
              <a:solidFill>
                <a:schemeClr val="bg1"/>
              </a:solidFill>
              <a:ea typeface="Calibri"/>
              <a:cs typeface="Calibri"/>
            </a:endParaRPr>
          </a:p>
          <a:p>
            <a:r>
              <a:rPr lang="en-US" sz="2400" b="1" dirty="0">
                <a:solidFill>
                  <a:schemeClr val="bg1"/>
                </a:solidFill>
              </a:rPr>
              <a:t>Satisfactory, or Unsatisfactory. </a:t>
            </a:r>
            <a:endParaRPr lang="en-US" sz="2400" b="1" dirty="0">
              <a:solidFill>
                <a:schemeClr val="bg1"/>
              </a:solidFill>
              <a:ea typeface="Calibri"/>
              <a:cs typeface="Calibri"/>
            </a:endParaRPr>
          </a:p>
          <a:p>
            <a:r>
              <a:rPr lang="en-US" sz="2400" b="1" dirty="0">
                <a:solidFill>
                  <a:schemeClr val="bg1"/>
                </a:solidFill>
              </a:rPr>
              <a:t>• Setting performance objectives and expectations for future improvement.</a:t>
            </a:r>
          </a:p>
          <a:p>
            <a:r>
              <a:rPr lang="en-US" sz="2400" b="1" dirty="0">
                <a:solidFill>
                  <a:schemeClr val="bg1"/>
                </a:solidFill>
              </a:rPr>
              <a:t>• Providing feedback and recommendations to enhance employee performance.</a:t>
            </a:r>
            <a:endParaRPr lang="en-US" sz="2400" b="1" dirty="0">
              <a:solidFill>
                <a:schemeClr val="bg1"/>
              </a:solidFill>
              <a:ea typeface="Calibri"/>
              <a:cs typeface="Calibri"/>
            </a:endParaRPr>
          </a:p>
          <a:p>
            <a:r>
              <a:rPr lang="en-US" sz="2400" b="1" dirty="0">
                <a:solidFill>
                  <a:schemeClr val="bg1"/>
                </a:solidFill>
              </a:rPr>
              <a:t> • Employee and reviewer signatures to confirm acknowledgment and agreement </a:t>
            </a:r>
            <a:endParaRPr lang="en-US" sz="2400" b="1" dirty="0">
              <a:solidFill>
                <a:schemeClr val="bg1"/>
              </a:solidFill>
              <a:ea typeface="Calibri"/>
              <a:cs typeface="Calibri"/>
            </a:endParaRPr>
          </a:p>
          <a:p>
            <a:r>
              <a:rPr lang="en-US" sz="2400" b="1" dirty="0">
                <a:solidFill>
                  <a:schemeClr val="bg1"/>
                </a:solidFill>
              </a:rPr>
              <a:t>on the evaluation.</a:t>
            </a:r>
          </a:p>
          <a:p>
            <a:r>
              <a:rPr lang="en-US" sz="2400" b="1" dirty="0">
                <a:solidFill>
                  <a:schemeClr val="bg1"/>
                </a:solidFill>
              </a:rPr>
              <a:t>• The recorded rating is a performance assessment at the end of the appraisal period, including a summary rating: good, high, or outstanding performance. </a:t>
            </a:r>
            <a:endParaRPr lang="en-US" sz="2400" b="1" dirty="0">
              <a:solidFill>
                <a:schemeClr val="bg1"/>
              </a:solidFill>
              <a:ea typeface="Calibri"/>
              <a:cs typeface="Calibri"/>
            </a:endParaRPr>
          </a:p>
          <a:p>
            <a:endParaRPr lang="en-US" sz="2000" b="1" dirty="0">
              <a:solidFill>
                <a:schemeClr val="bg1"/>
              </a:solidFill>
              <a:ea typeface="Calibri"/>
              <a:cs typeface="Calibri"/>
            </a:endParaRPr>
          </a:p>
        </p:txBody>
      </p:sp>
      <p:sp>
        <p:nvSpPr>
          <p:cNvPr id="13" name="TextBox 12">
            <a:extLst>
              <a:ext uri="{FF2B5EF4-FFF2-40B4-BE49-F238E27FC236}">
                <a16:creationId xmlns:a16="http://schemas.microsoft.com/office/drawing/2014/main" id="{9FBE15B0-EAA3-DB48-4CB6-BD43A85AA667}"/>
              </a:ext>
            </a:extLst>
          </p:cNvPr>
          <p:cNvSpPr txBox="1"/>
          <p:nvPr/>
        </p:nvSpPr>
        <p:spPr>
          <a:xfrm>
            <a:off x="10181784" y="588407"/>
            <a:ext cx="7724954" cy="56015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rPr>
              <a:t>2-Employee Training and Development </a:t>
            </a:r>
            <a:r>
              <a:rPr lang="en-US" sz="2800" b="1" dirty="0"/>
              <a:t> </a:t>
            </a:r>
            <a:endParaRPr lang="en-US" sz="2800" b="1" dirty="0">
              <a:ea typeface="Calibri"/>
              <a:cs typeface="Calibri"/>
            </a:endParaRPr>
          </a:p>
          <a:p>
            <a:r>
              <a:rPr lang="en-US" sz="2400" b="1" dirty="0">
                <a:solidFill>
                  <a:schemeClr val="bg1"/>
                </a:solidFill>
                <a:ea typeface="+mn-lt"/>
                <a:cs typeface="+mn-lt"/>
              </a:rPr>
              <a:t>➢Training and development programs help employees improve performance, close </a:t>
            </a:r>
            <a:r>
              <a:rPr lang="en-US" sz="2400" b="1" dirty="0">
                <a:solidFill>
                  <a:srgbClr val="FFFFFF"/>
                </a:solidFill>
                <a:ea typeface="+mn-lt"/>
                <a:cs typeface="+mn-lt"/>
              </a:rPr>
              <a:t>skill gaps, and boost productivity, giving companies a competitive edge. A training record is a documented record of an individual's completed training. </a:t>
            </a:r>
          </a:p>
          <a:p>
            <a:r>
              <a:rPr lang="en-US" sz="2400" b="1" dirty="0">
                <a:solidFill>
                  <a:schemeClr val="bg1"/>
                </a:solidFill>
                <a:ea typeface="+mn-lt"/>
                <a:cs typeface="+mn-lt"/>
              </a:rPr>
              <a:t>➢</a:t>
            </a:r>
            <a:r>
              <a:rPr lang="en-US" sz="2400" b="1" dirty="0">
                <a:solidFill>
                  <a:srgbClr val="FFFFFF"/>
                </a:solidFill>
                <a:ea typeface="+mn-lt"/>
                <a:cs typeface="+mn-lt"/>
              </a:rPr>
              <a:t>It includes details of courses and learning activities undertaken by an employee or officer. The developer will customize a report listing all the trainings in the company, per employee including the number of hours for each and whether they are related or unrelated to the employee’s job. </a:t>
            </a:r>
          </a:p>
          <a:p>
            <a:endParaRPr lang="en-US" sz="2000" dirty="0">
              <a:solidFill>
                <a:schemeClr val="bg1"/>
              </a:solidFill>
              <a:ea typeface="Calibri"/>
              <a:cs typeface="Calibri"/>
            </a:endParaRPr>
          </a:p>
          <a:p>
            <a:endParaRPr lang="en-US" sz="2800" b="1" dirty="0">
              <a:solidFill>
                <a:schemeClr val="bg1"/>
              </a:solidFill>
              <a:ea typeface="Calibri"/>
              <a:cs typeface="Calibri"/>
            </a:endParaRPr>
          </a:p>
          <a:p>
            <a:endParaRPr lang="en-US" dirty="0"/>
          </a:p>
        </p:txBody>
      </p:sp>
    </p:spTree>
    <p:extLst>
      <p:ext uri="{BB962C8B-B14F-4D97-AF65-F5344CB8AC3E}">
        <p14:creationId xmlns:p14="http://schemas.microsoft.com/office/powerpoint/2010/main" val="271098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3BDD-4C9B-DE89-147F-A8C1D9A346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831B5D7-8E23-1818-57B5-3BBC1094C539}"/>
              </a:ext>
            </a:extLst>
          </p:cNvPr>
          <p:cNvGrpSpPr/>
          <p:nvPr/>
        </p:nvGrpSpPr>
        <p:grpSpPr>
          <a:xfrm>
            <a:off x="-862674" y="-215660"/>
            <a:ext cx="20013283" cy="10502660"/>
            <a:chOff x="0" y="0"/>
            <a:chExt cx="24384000" cy="13716000"/>
          </a:xfrm>
        </p:grpSpPr>
        <p:sp>
          <p:nvSpPr>
            <p:cNvPr id="3" name="Freeform 3">
              <a:extLst>
                <a:ext uri="{FF2B5EF4-FFF2-40B4-BE49-F238E27FC236}">
                  <a16:creationId xmlns:a16="http://schemas.microsoft.com/office/drawing/2014/main" id="{672964F1-9E32-59FE-859B-B0A869DCD59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6656" b="-16656"/>
              </a:stretch>
            </a:blipFill>
          </p:spPr>
          <p:txBody>
            <a:bodyPr/>
            <a:lstStyle/>
            <a:p>
              <a:endParaRPr lang="en-AE"/>
            </a:p>
          </p:txBody>
        </p:sp>
      </p:grpSp>
      <p:sp>
        <p:nvSpPr>
          <p:cNvPr id="11" name="Freeform 4">
            <a:extLst>
              <a:ext uri="{FF2B5EF4-FFF2-40B4-BE49-F238E27FC236}">
                <a16:creationId xmlns:a16="http://schemas.microsoft.com/office/drawing/2014/main" id="{70FED8C2-3422-670E-6733-D91B330A3C53}"/>
              </a:ext>
            </a:extLst>
          </p:cNvPr>
          <p:cNvSpPr/>
          <p:nvPr/>
        </p:nvSpPr>
        <p:spPr>
          <a:xfrm>
            <a:off x="9491214" y="361561"/>
            <a:ext cx="8150168" cy="7643393"/>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sp>
        <p:nvSpPr>
          <p:cNvPr id="22" name="Freeform 4">
            <a:extLst>
              <a:ext uri="{FF2B5EF4-FFF2-40B4-BE49-F238E27FC236}">
                <a16:creationId xmlns:a16="http://schemas.microsoft.com/office/drawing/2014/main" id="{75C2027D-1A90-1872-CB26-F31434E9C997}"/>
              </a:ext>
            </a:extLst>
          </p:cNvPr>
          <p:cNvSpPr/>
          <p:nvPr/>
        </p:nvSpPr>
        <p:spPr>
          <a:xfrm>
            <a:off x="637995" y="361561"/>
            <a:ext cx="8398537" cy="7639439"/>
          </a:xfrm>
          <a:custGeom>
            <a:avLst/>
            <a:gdLst/>
            <a:ahLst/>
            <a:cxnLst/>
            <a:rect l="l" t="t" r="r" b="b"/>
            <a:pathLst>
              <a:path w="4571762" h="2614106">
                <a:moveTo>
                  <a:pt x="22746" y="0"/>
                </a:moveTo>
                <a:lnTo>
                  <a:pt x="4549015" y="0"/>
                </a:lnTo>
                <a:cubicBezTo>
                  <a:pt x="4561578" y="0"/>
                  <a:pt x="4571762" y="10184"/>
                  <a:pt x="4571762" y="22746"/>
                </a:cubicBezTo>
                <a:lnTo>
                  <a:pt x="4571762" y="2591360"/>
                </a:lnTo>
                <a:cubicBezTo>
                  <a:pt x="4571762" y="2603922"/>
                  <a:pt x="4561578" y="2614106"/>
                  <a:pt x="4549015" y="2614106"/>
                </a:cubicBezTo>
                <a:lnTo>
                  <a:pt x="22746" y="2614106"/>
                </a:lnTo>
                <a:cubicBezTo>
                  <a:pt x="10184" y="2614106"/>
                  <a:pt x="0" y="2603922"/>
                  <a:pt x="0" y="2591360"/>
                </a:cubicBezTo>
                <a:lnTo>
                  <a:pt x="0" y="22746"/>
                </a:lnTo>
                <a:cubicBezTo>
                  <a:pt x="0" y="10184"/>
                  <a:pt x="10184" y="0"/>
                  <a:pt x="22746" y="0"/>
                </a:cubicBezTo>
                <a:close/>
              </a:path>
            </a:pathLst>
          </a:custGeom>
          <a:solidFill>
            <a:srgbClr val="4B5564">
              <a:alpha val="80000"/>
            </a:srgbClr>
          </a:solidFill>
        </p:spPr>
        <p:txBody>
          <a:bodyPr/>
          <a:lstStyle/>
          <a:p>
            <a:endParaRPr lang="en-AE"/>
          </a:p>
        </p:txBody>
      </p:sp>
      <p:grpSp>
        <p:nvGrpSpPr>
          <p:cNvPr id="5" name="Group 5">
            <a:extLst>
              <a:ext uri="{FF2B5EF4-FFF2-40B4-BE49-F238E27FC236}">
                <a16:creationId xmlns:a16="http://schemas.microsoft.com/office/drawing/2014/main" id="{A1462C97-8469-64D7-5B11-796B7EAD0179}"/>
              </a:ext>
            </a:extLst>
          </p:cNvPr>
          <p:cNvGrpSpPr/>
          <p:nvPr/>
        </p:nvGrpSpPr>
        <p:grpSpPr>
          <a:xfrm>
            <a:off x="-1207698" y="580285"/>
            <a:ext cx="9881157" cy="756097"/>
            <a:chOff x="0" y="0"/>
            <a:chExt cx="13174876" cy="1008130"/>
          </a:xfrm>
        </p:grpSpPr>
        <p:sp>
          <p:nvSpPr>
            <p:cNvPr id="6" name="Freeform 6">
              <a:extLst>
                <a:ext uri="{FF2B5EF4-FFF2-40B4-BE49-F238E27FC236}">
                  <a16:creationId xmlns:a16="http://schemas.microsoft.com/office/drawing/2014/main" id="{9B80F98E-5167-BC60-4A76-5CD3C7DD09BB}"/>
                </a:ext>
              </a:extLst>
            </p:cNvPr>
            <p:cNvSpPr/>
            <p:nvPr/>
          </p:nvSpPr>
          <p:spPr>
            <a:xfrm>
              <a:off x="0" y="0"/>
              <a:ext cx="13174876" cy="1008130"/>
            </a:xfrm>
            <a:custGeom>
              <a:avLst/>
              <a:gdLst/>
              <a:ahLst/>
              <a:cxnLst/>
              <a:rect l="l" t="t" r="r" b="b"/>
              <a:pathLst>
                <a:path w="13174876" h="1008130">
                  <a:moveTo>
                    <a:pt x="0" y="0"/>
                  </a:moveTo>
                  <a:lnTo>
                    <a:pt x="13174876" y="0"/>
                  </a:lnTo>
                  <a:lnTo>
                    <a:pt x="13174876" y="1008130"/>
                  </a:lnTo>
                  <a:lnTo>
                    <a:pt x="0" y="1008130"/>
                  </a:lnTo>
                  <a:close/>
                </a:path>
              </a:pathLst>
            </a:custGeom>
            <a:solidFill>
              <a:srgbClr val="000000">
                <a:alpha val="0"/>
              </a:srgbClr>
            </a:solidFill>
          </p:spPr>
          <p:txBody>
            <a:bodyPr/>
            <a:lstStyle/>
            <a:p>
              <a:endParaRPr lang="en-AE"/>
            </a:p>
          </p:txBody>
        </p:sp>
        <p:sp>
          <p:nvSpPr>
            <p:cNvPr id="7" name="TextBox 7">
              <a:extLst>
                <a:ext uri="{FF2B5EF4-FFF2-40B4-BE49-F238E27FC236}">
                  <a16:creationId xmlns:a16="http://schemas.microsoft.com/office/drawing/2014/main" id="{6FF0E512-7EAC-BF33-F84D-F16D1F713C37}"/>
                </a:ext>
              </a:extLst>
            </p:cNvPr>
            <p:cNvSpPr txBox="1"/>
            <p:nvPr/>
          </p:nvSpPr>
          <p:spPr>
            <a:xfrm>
              <a:off x="0" y="-66675"/>
              <a:ext cx="13174876" cy="1074805"/>
            </a:xfrm>
            <a:prstGeom prst="rect">
              <a:avLst/>
            </a:prstGeom>
          </p:spPr>
          <p:txBody>
            <a:bodyPr lIns="0" tIns="0" rIns="0" bIns="0" rtlCol="0" anchor="t"/>
            <a:lstStyle/>
            <a:p>
              <a:pPr algn="ctr">
                <a:lnSpc>
                  <a:spcPts val="5890"/>
                </a:lnSpc>
              </a:pPr>
              <a:endParaRPr lang="en-US" sz="4300" b="1" dirty="0">
                <a:solidFill>
                  <a:srgbClr val="FFFFFF"/>
                </a:solidFill>
                <a:latin typeface="Arial Nova Bold"/>
                <a:ea typeface="Arial Nova Bold"/>
                <a:cs typeface="Arial Nova Bold"/>
              </a:endParaRPr>
            </a:p>
          </p:txBody>
        </p:sp>
      </p:grpSp>
      <p:sp>
        <p:nvSpPr>
          <p:cNvPr id="14" name="Freeform 5">
            <a:extLst>
              <a:ext uri="{FF2B5EF4-FFF2-40B4-BE49-F238E27FC236}">
                <a16:creationId xmlns:a16="http://schemas.microsoft.com/office/drawing/2014/main" id="{EC0E349F-299F-918E-5AC1-E6852D1E6C57}"/>
              </a:ext>
            </a:extLst>
          </p:cNvPr>
          <p:cNvSpPr/>
          <p:nvPr/>
        </p:nvSpPr>
        <p:spPr>
          <a:xfrm>
            <a:off x="994172" y="-578438"/>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3">
              <a:alphaModFix amt="8999"/>
              <a:extLst>
                <a:ext uri="{96DAC541-7B7A-43D3-8B79-37D633B846F1}">
                  <asvg:svgBlip xmlns:asvg="http://schemas.microsoft.com/office/drawing/2016/SVG/main" r:embed="rId4"/>
                </a:ext>
              </a:extLst>
            </a:blip>
            <a:stretch>
              <a:fillRect l="-109" r="-109"/>
            </a:stretch>
          </a:blipFill>
        </p:spPr>
        <p:txBody>
          <a:bodyPr/>
          <a:lstStyle/>
          <a:p>
            <a:endParaRPr lang="en-AE"/>
          </a:p>
        </p:txBody>
      </p:sp>
      <p:sp>
        <p:nvSpPr>
          <p:cNvPr id="15" name="TextBox 14">
            <a:extLst>
              <a:ext uri="{FF2B5EF4-FFF2-40B4-BE49-F238E27FC236}">
                <a16:creationId xmlns:a16="http://schemas.microsoft.com/office/drawing/2014/main" id="{D4EF33B0-BD8C-BD3B-AD7E-FF5F6F50E4D8}"/>
              </a:ext>
            </a:extLst>
          </p:cNvPr>
          <p:cNvSpPr txBox="1"/>
          <p:nvPr/>
        </p:nvSpPr>
        <p:spPr>
          <a:xfrm>
            <a:off x="750604" y="1109145"/>
            <a:ext cx="817127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 </a:t>
            </a:r>
            <a:r>
              <a:rPr lang="en-US" sz="2800" b="1" dirty="0">
                <a:solidFill>
                  <a:schemeClr val="bg1"/>
                </a:solidFill>
              </a:rPr>
              <a:t>3-HR Reporting</a:t>
            </a:r>
            <a:endParaRPr lang="en-US" sz="2800" dirty="0">
              <a:solidFill>
                <a:schemeClr val="bg1"/>
              </a:solidFill>
            </a:endParaRPr>
          </a:p>
          <a:p>
            <a:endParaRPr lang="en-US" sz="2800" b="1" dirty="0">
              <a:solidFill>
                <a:schemeClr val="bg1"/>
              </a:solidFill>
            </a:endParaRPr>
          </a:p>
          <a:p>
            <a:r>
              <a:rPr lang="en-US" sz="2400" b="1" dirty="0">
                <a:solidFill>
                  <a:schemeClr val="bg1"/>
                </a:solidFill>
              </a:rPr>
              <a:t>HR reports provide essential insights into workforce data, including employee headcount, payroll summaries, and leave balances. </a:t>
            </a:r>
            <a:endParaRPr lang="en-US" sz="2400" b="1" dirty="0">
              <a:solidFill>
                <a:schemeClr val="bg1"/>
              </a:solidFill>
              <a:ea typeface="Calibri"/>
              <a:cs typeface="Calibri"/>
            </a:endParaRPr>
          </a:p>
          <a:p>
            <a:r>
              <a:rPr lang="en-US" sz="2400" b="1" dirty="0">
                <a:solidFill>
                  <a:schemeClr val="bg1"/>
                </a:solidFill>
              </a:rPr>
              <a:t>To make well-informed decisions regarding workflow planning, it is crucial to review and analyze these reports by: </a:t>
            </a:r>
          </a:p>
          <a:p>
            <a:r>
              <a:rPr lang="en-US" sz="2400" b="1" dirty="0">
                <a:solidFill>
                  <a:schemeClr val="bg1"/>
                </a:solidFill>
                <a:ea typeface="+mn-lt"/>
                <a:cs typeface="+mn-lt"/>
              </a:rPr>
              <a:t>• To help the organization to take the right decision on the right time. </a:t>
            </a:r>
          </a:p>
          <a:p>
            <a:pPr algn="just"/>
            <a:r>
              <a:rPr lang="en-US" sz="2400" b="1" dirty="0">
                <a:solidFill>
                  <a:schemeClr val="bg1"/>
                </a:solidFill>
                <a:ea typeface="+mn-lt"/>
                <a:cs typeface="+mn-lt"/>
              </a:rPr>
              <a:t>•Assessing workflow efficiency</a:t>
            </a:r>
            <a:endParaRPr lang="en-US" sz="2400" b="1" dirty="0">
              <a:solidFill>
                <a:schemeClr val="bg1"/>
              </a:solidFill>
              <a:ea typeface="Calibri"/>
              <a:cs typeface="Calibri"/>
            </a:endParaRPr>
          </a:p>
          <a:p>
            <a:pPr algn="just"/>
            <a:r>
              <a:rPr lang="en-US" sz="2400" b="1" dirty="0">
                <a:solidFill>
                  <a:schemeClr val="bg1"/>
                </a:solidFill>
                <a:ea typeface="+mn-lt"/>
                <a:cs typeface="+mn-lt"/>
              </a:rPr>
              <a:t>• Evaluating communication and collaboration effectiveness. </a:t>
            </a:r>
            <a:endParaRPr lang="en-US" sz="2400" b="1" dirty="0">
              <a:solidFill>
                <a:schemeClr val="bg1"/>
              </a:solidFill>
              <a:ea typeface="Calibri"/>
              <a:cs typeface="Calibri"/>
            </a:endParaRPr>
          </a:p>
          <a:p>
            <a:pPr algn="just"/>
            <a:endParaRPr lang="en-US" sz="1200" dirty="0">
              <a:ea typeface="Calibri"/>
              <a:cs typeface="Calibri"/>
            </a:endParaRPr>
          </a:p>
          <a:p>
            <a:endParaRPr lang="en-US" dirty="0">
              <a:solidFill>
                <a:schemeClr val="bg1"/>
              </a:solidFill>
              <a:ea typeface="Calibri"/>
              <a:cs typeface="Calibri"/>
            </a:endParaRPr>
          </a:p>
          <a:p>
            <a:endParaRPr lang="en-US" dirty="0">
              <a:solidFill>
                <a:schemeClr val="bg1"/>
              </a:solidFill>
              <a:ea typeface="Calibri"/>
              <a:cs typeface="Calibri"/>
            </a:endParaRPr>
          </a:p>
        </p:txBody>
      </p:sp>
      <p:sp>
        <p:nvSpPr>
          <p:cNvPr id="16" name="TextBox 15">
            <a:extLst>
              <a:ext uri="{FF2B5EF4-FFF2-40B4-BE49-F238E27FC236}">
                <a16:creationId xmlns:a16="http://schemas.microsoft.com/office/drawing/2014/main" id="{9BA37FDE-BEC4-55A8-D6F7-297634DD3B6A}"/>
              </a:ext>
            </a:extLst>
          </p:cNvPr>
          <p:cNvSpPr txBox="1"/>
          <p:nvPr/>
        </p:nvSpPr>
        <p:spPr>
          <a:xfrm>
            <a:off x="9815162" y="948194"/>
            <a:ext cx="7629966"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rPr>
              <a:t>4-HR Period – End Close </a:t>
            </a:r>
            <a:endParaRPr lang="en-US" sz="2800" b="1" dirty="0">
              <a:solidFill>
                <a:schemeClr val="bg1"/>
              </a:solidFill>
              <a:ea typeface="Calibri"/>
              <a:cs typeface="Calibri"/>
            </a:endParaRPr>
          </a:p>
          <a:p>
            <a:endParaRPr lang="en-US" sz="2800" b="1" dirty="0">
              <a:solidFill>
                <a:schemeClr val="bg1"/>
              </a:solidFill>
            </a:endParaRPr>
          </a:p>
          <a:p>
            <a:r>
              <a:rPr lang="en-US" sz="2400" b="1" dirty="0">
                <a:solidFill>
                  <a:schemeClr val="bg1"/>
                </a:solidFill>
              </a:rPr>
              <a:t>Before closing the HR period, it is important to verify that all employee, payroll, and performance-related data have been processed. This process can be conducted monthly or quarterly to ensure that all records have been reviewed and confirmed. Key steps include: Running final payroll and HR reports for reconciliation with the general ledger. Ensuring payroll processing is completed. Conducting a final review and approval. Exporting and recording data in the general ledger. </a:t>
            </a:r>
            <a:endParaRPr lang="en-US" sz="2400" b="1" dirty="0">
              <a:solidFill>
                <a:schemeClr val="bg1"/>
              </a:solidFill>
              <a:ea typeface="Calibri"/>
              <a:cs typeface="Calibri"/>
            </a:endParaRPr>
          </a:p>
          <a:p>
            <a:endParaRPr lang="en-US" dirty="0">
              <a:solidFill>
                <a:schemeClr val="bg1"/>
              </a:solidFill>
              <a:ea typeface="Calibri"/>
              <a:cs typeface="Calibri"/>
            </a:endParaRPr>
          </a:p>
        </p:txBody>
      </p:sp>
    </p:spTree>
    <p:extLst>
      <p:ext uri="{BB962C8B-B14F-4D97-AF65-F5344CB8AC3E}">
        <p14:creationId xmlns:p14="http://schemas.microsoft.com/office/powerpoint/2010/main" val="59073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206B3-5F2E-D434-DBAC-FAE5AACC78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AEB71C-D4FC-EA92-73CB-60118313F783}"/>
              </a:ext>
            </a:extLst>
          </p:cNvPr>
          <p:cNvSpPr/>
          <p:nvPr/>
        </p:nvSpPr>
        <p:spPr>
          <a:xfrm>
            <a:off x="-2048773" y="-1315528"/>
            <a:ext cx="22363979" cy="12896489"/>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sp>
        <p:nvSpPr>
          <p:cNvPr id="47" name="Freeform 4">
            <a:extLst>
              <a:ext uri="{FF2B5EF4-FFF2-40B4-BE49-F238E27FC236}">
                <a16:creationId xmlns:a16="http://schemas.microsoft.com/office/drawing/2014/main" id="{6AE58580-D711-2A86-47D6-882E4FF7D545}"/>
              </a:ext>
            </a:extLst>
          </p:cNvPr>
          <p:cNvSpPr/>
          <p:nvPr/>
        </p:nvSpPr>
        <p:spPr>
          <a:xfrm>
            <a:off x="-1472807" y="307146"/>
            <a:ext cx="20290783" cy="9659075"/>
          </a:xfrm>
          <a:custGeom>
            <a:avLst/>
            <a:gdLst/>
            <a:ahLst/>
            <a:cxnLst/>
            <a:rect l="l" t="t" r="r" b="b"/>
            <a:pathLst>
              <a:path w="4605682" h="2498515">
                <a:moveTo>
                  <a:pt x="22579" y="0"/>
                </a:moveTo>
                <a:lnTo>
                  <a:pt x="4583103" y="0"/>
                </a:lnTo>
                <a:cubicBezTo>
                  <a:pt x="4589092" y="0"/>
                  <a:pt x="4594835" y="2379"/>
                  <a:pt x="4599069" y="6613"/>
                </a:cubicBezTo>
                <a:cubicBezTo>
                  <a:pt x="4603303" y="10847"/>
                  <a:pt x="4605682" y="16590"/>
                  <a:pt x="4605682" y="22579"/>
                </a:cubicBezTo>
                <a:lnTo>
                  <a:pt x="4605682" y="2475936"/>
                </a:lnTo>
                <a:cubicBezTo>
                  <a:pt x="4605682" y="2481925"/>
                  <a:pt x="4603303" y="2487668"/>
                  <a:pt x="4599069" y="2491902"/>
                </a:cubicBezTo>
                <a:cubicBezTo>
                  <a:pt x="4594835" y="2496136"/>
                  <a:pt x="4589092" y="2498515"/>
                  <a:pt x="4583103" y="2498515"/>
                </a:cubicBezTo>
                <a:lnTo>
                  <a:pt x="22579" y="2498515"/>
                </a:lnTo>
                <a:cubicBezTo>
                  <a:pt x="16590" y="2498515"/>
                  <a:pt x="10847" y="2496136"/>
                  <a:pt x="6613" y="2491902"/>
                </a:cubicBezTo>
                <a:cubicBezTo>
                  <a:pt x="2379" y="2487668"/>
                  <a:pt x="0" y="2481925"/>
                  <a:pt x="0" y="2475936"/>
                </a:cubicBezTo>
                <a:lnTo>
                  <a:pt x="0" y="22579"/>
                </a:lnTo>
                <a:cubicBezTo>
                  <a:pt x="0" y="16590"/>
                  <a:pt x="2379" y="10847"/>
                  <a:pt x="6613" y="6613"/>
                </a:cubicBezTo>
                <a:cubicBezTo>
                  <a:pt x="10847" y="2379"/>
                  <a:pt x="16590" y="0"/>
                  <a:pt x="22579" y="0"/>
                </a:cubicBezTo>
                <a:close/>
              </a:path>
            </a:pathLst>
          </a:custGeom>
          <a:solidFill>
            <a:srgbClr val="4B5564">
              <a:alpha val="80000"/>
            </a:srgbClr>
          </a:solidFill>
        </p:spPr>
        <p:txBody>
          <a:bodyPr/>
          <a:lstStyle/>
          <a:p>
            <a:endParaRPr lang="en-AE"/>
          </a:p>
        </p:txBody>
      </p:sp>
      <p:sp>
        <p:nvSpPr>
          <p:cNvPr id="3" name="Freeform 3">
            <a:extLst>
              <a:ext uri="{FF2B5EF4-FFF2-40B4-BE49-F238E27FC236}">
                <a16:creationId xmlns:a16="http://schemas.microsoft.com/office/drawing/2014/main" id="{1B2E11A9-66A5-20B8-6311-3E10D5395AAA}"/>
              </a:ext>
            </a:extLst>
          </p:cNvPr>
          <p:cNvSpPr/>
          <p:nvPr/>
        </p:nvSpPr>
        <p:spPr>
          <a:xfrm rot="17739775">
            <a:off x="16097171" y="5357485"/>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6" name="Freeform 6">
            <a:extLst>
              <a:ext uri="{FF2B5EF4-FFF2-40B4-BE49-F238E27FC236}">
                <a16:creationId xmlns:a16="http://schemas.microsoft.com/office/drawing/2014/main" id="{129F9A34-811F-66B2-EDC0-1917E58103BA}"/>
              </a:ext>
            </a:extLst>
          </p:cNvPr>
          <p:cNvSpPr/>
          <p:nvPr/>
        </p:nvSpPr>
        <p:spPr>
          <a:xfrm rot="5185370">
            <a:off x="-4577846" y="-4552187"/>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60" name="TextBox 59">
            <a:extLst>
              <a:ext uri="{FF2B5EF4-FFF2-40B4-BE49-F238E27FC236}">
                <a16:creationId xmlns:a16="http://schemas.microsoft.com/office/drawing/2014/main" id="{5805E2B8-D256-A30B-CDA1-2BCA717E5D0D}"/>
              </a:ext>
            </a:extLst>
          </p:cNvPr>
          <p:cNvSpPr txBox="1"/>
          <p:nvPr/>
        </p:nvSpPr>
        <p:spPr>
          <a:xfrm>
            <a:off x="-12940" y="4612975"/>
            <a:ext cx="1807665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FFFFFF"/>
                </a:solidFill>
                <a:latin typeface="Canva Sans Bold"/>
              </a:rPr>
              <a:t>First, we start with employee registration. We create a new employee profile, entering essential details such as name, job title, and department assignment. Then, we establish the organizational structure by defining departments, job roles, and reporting lines. Once the structure is in place</a:t>
            </a:r>
            <a:endParaRPr lang="en-US" sz="4800" dirty="0">
              <a:ea typeface="Calibri"/>
              <a:cs typeface="Calibri"/>
            </a:endParaRPr>
          </a:p>
        </p:txBody>
      </p:sp>
      <p:sp>
        <p:nvSpPr>
          <p:cNvPr id="62" name="TextBox 61">
            <a:extLst>
              <a:ext uri="{FF2B5EF4-FFF2-40B4-BE49-F238E27FC236}">
                <a16:creationId xmlns:a16="http://schemas.microsoft.com/office/drawing/2014/main" id="{DBD635F5-764E-74FA-460D-D58362835354}"/>
              </a:ext>
            </a:extLst>
          </p:cNvPr>
          <p:cNvSpPr txBox="1"/>
          <p:nvPr/>
        </p:nvSpPr>
        <p:spPr>
          <a:xfrm>
            <a:off x="-12937" y="1636861"/>
            <a:ext cx="167395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rgbClr val="FFFFFF"/>
                </a:solidFill>
                <a:latin typeface="Canva Sans Bold"/>
              </a:rPr>
              <a:t>Phase 1: Employee Data and Payroll Setup</a:t>
            </a:r>
            <a:r>
              <a:rPr lang="en-US" sz="5400">
                <a:latin typeface="Canva Sans Bold"/>
              </a:rPr>
              <a:t>​</a:t>
            </a:r>
            <a:endParaRPr lang="en-US"/>
          </a:p>
        </p:txBody>
      </p:sp>
      <p:sp>
        <p:nvSpPr>
          <p:cNvPr id="64" name="TextBox 63">
            <a:extLst>
              <a:ext uri="{FF2B5EF4-FFF2-40B4-BE49-F238E27FC236}">
                <a16:creationId xmlns:a16="http://schemas.microsoft.com/office/drawing/2014/main" id="{FC297CB0-D29C-298F-9949-B46ED630FA4E}"/>
              </a:ext>
            </a:extLst>
          </p:cNvPr>
          <p:cNvSpPr txBox="1"/>
          <p:nvPr/>
        </p:nvSpPr>
        <p:spPr>
          <a:xfrm>
            <a:off x="-12939" y="3124920"/>
            <a:ext cx="9126747" cy="10762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75"/>
              </a:lnSpc>
            </a:pPr>
            <a:r>
              <a:rPr lang="en-US" sz="3600" b="1" dirty="0">
                <a:solidFill>
                  <a:srgbClr val="FFFFFF"/>
                </a:solidFill>
                <a:latin typeface="Canva Sans Bold"/>
                <a:cs typeface="Segoe UI"/>
              </a:rPr>
              <a:t>(A)Employee Records Management </a:t>
            </a:r>
            <a:endParaRPr lang="en-US" dirty="0"/>
          </a:p>
          <a:p>
            <a:pPr>
              <a:lnSpc>
                <a:spcPts val="1775"/>
              </a:lnSpc>
            </a:pPr>
            <a:endParaRPr lang="en-US" sz="3600" b="1" dirty="0">
              <a:solidFill>
                <a:srgbClr val="FFFFFF"/>
              </a:solidFill>
              <a:latin typeface="Canva Sans Bold"/>
              <a:cs typeface="Segoe UI"/>
            </a:endParaRPr>
          </a:p>
          <a:p>
            <a:pPr>
              <a:lnSpc>
                <a:spcPts val="1775"/>
              </a:lnSpc>
            </a:pPr>
            <a:endParaRPr lang="en-US" sz="3600" b="1" dirty="0">
              <a:solidFill>
                <a:srgbClr val="FFFFFF"/>
              </a:solidFill>
              <a:latin typeface="Canva Sans Bold"/>
              <a:cs typeface="Segoe UI"/>
            </a:endParaRPr>
          </a:p>
          <a:p>
            <a:pPr>
              <a:lnSpc>
                <a:spcPts val="1775"/>
              </a:lnSpc>
            </a:pPr>
            <a:r>
              <a:rPr lang="en-US" sz="3600" dirty="0">
                <a:latin typeface="Canva Sans Bold"/>
                <a:cs typeface="Segoe UI"/>
              </a:rPr>
              <a:t>​</a:t>
            </a:r>
            <a:r>
              <a:rPr lang="en-US" sz="3600" b="1" dirty="0">
                <a:solidFill>
                  <a:srgbClr val="FFFFFF"/>
                </a:solidFill>
                <a:latin typeface="Canva Sans Bold"/>
                <a:cs typeface="Segoe UI"/>
              </a:rPr>
              <a:t>(B)Organizational Structure Setup</a:t>
            </a:r>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2827525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B178C-B159-1984-E97B-86F0CEA20F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94AF80-F162-AEED-4EB3-3C14C6335E1E}"/>
              </a:ext>
            </a:extLst>
          </p:cNvPr>
          <p:cNvSpPr/>
          <p:nvPr/>
        </p:nvSpPr>
        <p:spPr>
          <a:xfrm>
            <a:off x="-862642" y="-129396"/>
            <a:ext cx="21350377" cy="11775057"/>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sp>
        <p:nvSpPr>
          <p:cNvPr id="47" name="Freeform 4">
            <a:extLst>
              <a:ext uri="{FF2B5EF4-FFF2-40B4-BE49-F238E27FC236}">
                <a16:creationId xmlns:a16="http://schemas.microsoft.com/office/drawing/2014/main" id="{A32E9792-A827-FCF0-4DA3-A42C778831A8}"/>
              </a:ext>
            </a:extLst>
          </p:cNvPr>
          <p:cNvSpPr/>
          <p:nvPr/>
        </p:nvSpPr>
        <p:spPr>
          <a:xfrm>
            <a:off x="-372939" y="479674"/>
            <a:ext cx="19988859" cy="10672681"/>
          </a:xfrm>
          <a:custGeom>
            <a:avLst/>
            <a:gdLst/>
            <a:ahLst/>
            <a:cxnLst/>
            <a:rect l="l" t="t" r="r" b="b"/>
            <a:pathLst>
              <a:path w="4605682" h="2498515">
                <a:moveTo>
                  <a:pt x="22579" y="0"/>
                </a:moveTo>
                <a:lnTo>
                  <a:pt x="4583103" y="0"/>
                </a:lnTo>
                <a:cubicBezTo>
                  <a:pt x="4589092" y="0"/>
                  <a:pt x="4594835" y="2379"/>
                  <a:pt x="4599069" y="6613"/>
                </a:cubicBezTo>
                <a:cubicBezTo>
                  <a:pt x="4603303" y="10847"/>
                  <a:pt x="4605682" y="16590"/>
                  <a:pt x="4605682" y="22579"/>
                </a:cubicBezTo>
                <a:lnTo>
                  <a:pt x="4605682" y="2475936"/>
                </a:lnTo>
                <a:cubicBezTo>
                  <a:pt x="4605682" y="2481925"/>
                  <a:pt x="4603303" y="2487668"/>
                  <a:pt x="4599069" y="2491902"/>
                </a:cubicBezTo>
                <a:cubicBezTo>
                  <a:pt x="4594835" y="2496136"/>
                  <a:pt x="4589092" y="2498515"/>
                  <a:pt x="4583103" y="2498515"/>
                </a:cubicBezTo>
                <a:lnTo>
                  <a:pt x="22579" y="2498515"/>
                </a:lnTo>
                <a:cubicBezTo>
                  <a:pt x="16590" y="2498515"/>
                  <a:pt x="10847" y="2496136"/>
                  <a:pt x="6613" y="2491902"/>
                </a:cubicBezTo>
                <a:cubicBezTo>
                  <a:pt x="2379" y="2487668"/>
                  <a:pt x="0" y="2481925"/>
                  <a:pt x="0" y="2475936"/>
                </a:cubicBezTo>
                <a:lnTo>
                  <a:pt x="0" y="22579"/>
                </a:lnTo>
                <a:cubicBezTo>
                  <a:pt x="0" y="16590"/>
                  <a:pt x="2379" y="10847"/>
                  <a:pt x="6613" y="6613"/>
                </a:cubicBezTo>
                <a:cubicBezTo>
                  <a:pt x="10847" y="2379"/>
                  <a:pt x="16590" y="0"/>
                  <a:pt x="22579" y="0"/>
                </a:cubicBezTo>
                <a:close/>
              </a:path>
            </a:pathLst>
          </a:custGeom>
          <a:solidFill>
            <a:srgbClr val="4B5564">
              <a:alpha val="80000"/>
            </a:srgbClr>
          </a:solidFill>
        </p:spPr>
        <p:txBody>
          <a:bodyPr/>
          <a:lstStyle/>
          <a:p>
            <a:endParaRPr lang="en-AE"/>
          </a:p>
        </p:txBody>
      </p:sp>
      <p:sp>
        <p:nvSpPr>
          <p:cNvPr id="3" name="Freeform 3">
            <a:extLst>
              <a:ext uri="{FF2B5EF4-FFF2-40B4-BE49-F238E27FC236}">
                <a16:creationId xmlns:a16="http://schemas.microsoft.com/office/drawing/2014/main" id="{12E47CB9-A20D-78B0-C958-3D4188745126}"/>
              </a:ext>
            </a:extLst>
          </p:cNvPr>
          <p:cNvSpPr/>
          <p:nvPr/>
        </p:nvSpPr>
        <p:spPr>
          <a:xfrm rot="17739775">
            <a:off x="15903076" y="3696900"/>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6" name="Freeform 6">
            <a:extLst>
              <a:ext uri="{FF2B5EF4-FFF2-40B4-BE49-F238E27FC236}">
                <a16:creationId xmlns:a16="http://schemas.microsoft.com/office/drawing/2014/main" id="{F95EF004-DA4A-4F58-001E-59D6862D2363}"/>
              </a:ext>
            </a:extLst>
          </p:cNvPr>
          <p:cNvSpPr/>
          <p:nvPr/>
        </p:nvSpPr>
        <p:spPr>
          <a:xfrm rot="5185370">
            <a:off x="-2701601" y="-3797376"/>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50" name="TextBox 49">
            <a:extLst>
              <a:ext uri="{FF2B5EF4-FFF2-40B4-BE49-F238E27FC236}">
                <a16:creationId xmlns:a16="http://schemas.microsoft.com/office/drawing/2014/main" id="{9E236510-FA14-D342-8FB9-0046B6E15F54}"/>
              </a:ext>
            </a:extLst>
          </p:cNvPr>
          <p:cNvSpPr txBox="1"/>
          <p:nvPr/>
        </p:nvSpPr>
        <p:spPr>
          <a:xfrm>
            <a:off x="526211" y="925184"/>
            <a:ext cx="1171467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Canva Sans Bold"/>
              </a:rPr>
              <a:t>Create an employee profile (Name, Job Title, Department).</a:t>
            </a:r>
            <a:r>
              <a:rPr lang="en-US" sz="3200" dirty="0">
                <a:solidFill>
                  <a:schemeClr val="bg1"/>
                </a:solidFill>
                <a:latin typeface="Canva Sans Bold"/>
              </a:rPr>
              <a:t>​</a:t>
            </a:r>
            <a:endParaRPr lang="en-US" dirty="0">
              <a:solidFill>
                <a:schemeClr val="bg1"/>
              </a:solidFill>
              <a:ea typeface="Calibri"/>
              <a:cs typeface="Calibri"/>
            </a:endParaRPr>
          </a:p>
        </p:txBody>
      </p:sp>
      <p:sp>
        <p:nvSpPr>
          <p:cNvPr id="54" name="TextBox 53">
            <a:extLst>
              <a:ext uri="{FF2B5EF4-FFF2-40B4-BE49-F238E27FC236}">
                <a16:creationId xmlns:a16="http://schemas.microsoft.com/office/drawing/2014/main" id="{678B57D7-6EF4-284B-1A42-2AF0D7866168}"/>
              </a:ext>
            </a:extLst>
          </p:cNvPr>
          <p:cNvSpPr txBox="1"/>
          <p:nvPr/>
        </p:nvSpPr>
        <p:spPr>
          <a:xfrm>
            <a:off x="535043" y="1993319"/>
            <a:ext cx="9905486" cy="616066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305"/>
              </a:lnSpc>
            </a:pPr>
            <a:r>
              <a:rPr lang="en-US" sz="3000" b="1" dirty="0">
                <a:solidFill>
                  <a:schemeClr val="bg1"/>
                </a:solidFill>
                <a:latin typeface="Canva Sans Bold"/>
              </a:rPr>
              <a:t>Employee Profile Interface</a:t>
            </a:r>
            <a:endParaRPr lang="en-US" sz="3000">
              <a:solidFill>
                <a:schemeClr val="bg1"/>
              </a:solidFill>
              <a:latin typeface="Canva Sans Bold"/>
            </a:endParaRPr>
          </a:p>
          <a:p>
            <a:pPr>
              <a:lnSpc>
                <a:spcPts val="4305"/>
              </a:lnSpc>
            </a:pPr>
            <a:r>
              <a:rPr lang="en-US" sz="3000" b="1" dirty="0">
                <a:solidFill>
                  <a:schemeClr val="bg1"/>
                </a:solidFill>
                <a:latin typeface="Canva Sans Bold"/>
              </a:rPr>
              <a:t>This interface displays the employee's profile. It is essential to fill in the required fields with accurate employee information, including: Personal Information: First and last name, national ID number, and nationality.</a:t>
            </a:r>
            <a:endParaRPr lang="en-US" sz="3000">
              <a:solidFill>
                <a:schemeClr val="bg1"/>
              </a:solidFill>
              <a:latin typeface="Canva Sans Bold"/>
            </a:endParaRPr>
          </a:p>
          <a:p>
            <a:pPr>
              <a:lnSpc>
                <a:spcPts val="4305"/>
              </a:lnSpc>
            </a:pPr>
            <a:r>
              <a:rPr lang="en-US" sz="3000" b="1" dirty="0">
                <a:solidFill>
                  <a:schemeClr val="bg1"/>
                </a:solidFill>
                <a:latin typeface="Canva Sans Bold"/>
              </a:rPr>
              <a:t>Job Details: Job title, specialization, and reporting line</a:t>
            </a:r>
            <a:endParaRPr lang="en-US" sz="3000">
              <a:solidFill>
                <a:schemeClr val="bg1"/>
              </a:solidFill>
              <a:latin typeface="Canva Sans Bold"/>
            </a:endParaRPr>
          </a:p>
          <a:p>
            <a:pPr>
              <a:lnSpc>
                <a:spcPts val="4305"/>
              </a:lnSpc>
            </a:pPr>
            <a:r>
              <a:rPr lang="en-US" sz="3000" b="1" dirty="0">
                <a:solidFill>
                  <a:schemeClr val="bg1"/>
                </a:solidFill>
                <a:latin typeface="Canva Sans Bold"/>
              </a:rPr>
              <a:t>All fields must be completed to ensure a comprehensive employee database.</a:t>
            </a:r>
            <a:endParaRPr lang="en-US" sz="3000">
              <a:solidFill>
                <a:schemeClr val="bg1"/>
              </a:solidFill>
              <a:latin typeface="Canva Sans Bold"/>
            </a:endParaRPr>
          </a:p>
          <a:p>
            <a:pPr algn="l"/>
            <a:endParaRPr lang="en-US" sz="3600" dirty="0">
              <a:solidFill>
                <a:schemeClr val="bg1"/>
              </a:solidFill>
              <a:latin typeface="Canva Sans Bold Italics"/>
            </a:endParaRPr>
          </a:p>
        </p:txBody>
      </p:sp>
      <p:sp>
        <p:nvSpPr>
          <p:cNvPr id="55" name="TextBox 54">
            <a:extLst>
              <a:ext uri="{FF2B5EF4-FFF2-40B4-BE49-F238E27FC236}">
                <a16:creationId xmlns:a16="http://schemas.microsoft.com/office/drawing/2014/main" id="{F9DB04A9-BA09-34F2-AB02-F4E31B6D6F44}"/>
              </a:ext>
            </a:extLst>
          </p:cNvPr>
          <p:cNvSpPr txBox="1"/>
          <p:nvPr/>
        </p:nvSpPr>
        <p:spPr>
          <a:xfrm>
            <a:off x="871268" y="8624258"/>
            <a:ext cx="8264106" cy="14542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50" b="1" dirty="0">
                <a:solidFill>
                  <a:schemeClr val="bg1"/>
                </a:solidFill>
                <a:latin typeface="Open Sans Bold"/>
                <a:ea typeface="Open Sans Bold"/>
                <a:cs typeface="Open Sans Bold"/>
              </a:rPr>
              <a:t>Here, you can enter the system-assigned number to easily find the employee's profile.</a:t>
            </a:r>
            <a:endParaRPr lang="en-US" dirty="0">
              <a:solidFill>
                <a:schemeClr val="bg1"/>
              </a:solidFill>
              <a:ea typeface="Calibri"/>
              <a:cs typeface="Calibri"/>
            </a:endParaRPr>
          </a:p>
        </p:txBody>
      </p:sp>
      <p:sp>
        <p:nvSpPr>
          <p:cNvPr id="57" name="Freeform 12" descr="A screenshot of a computer">
            <a:extLst>
              <a:ext uri="{FF2B5EF4-FFF2-40B4-BE49-F238E27FC236}">
                <a16:creationId xmlns:a16="http://schemas.microsoft.com/office/drawing/2014/main" id="{E61DD8A6-A2B8-E2E0-1D4A-7E77ACB7EFA5}"/>
              </a:ext>
            </a:extLst>
          </p:cNvPr>
          <p:cNvSpPr/>
          <p:nvPr/>
        </p:nvSpPr>
        <p:spPr>
          <a:xfrm>
            <a:off x="10704741" y="1459556"/>
            <a:ext cx="7589730" cy="5636271"/>
          </a:xfrm>
          <a:custGeom>
            <a:avLst/>
            <a:gdLst/>
            <a:ahLst/>
            <a:cxnLst/>
            <a:rect l="l" t="t" r="r" b="b"/>
            <a:pathLst>
              <a:path w="7870088" h="5291214">
                <a:moveTo>
                  <a:pt x="0" y="0"/>
                </a:moveTo>
                <a:lnTo>
                  <a:pt x="7870088" y="0"/>
                </a:lnTo>
                <a:lnTo>
                  <a:pt x="7870088" y="5291214"/>
                </a:lnTo>
                <a:lnTo>
                  <a:pt x="0" y="5291214"/>
                </a:lnTo>
                <a:lnTo>
                  <a:pt x="0" y="0"/>
                </a:lnTo>
                <a:close/>
              </a:path>
            </a:pathLst>
          </a:custGeom>
          <a:blipFill>
            <a:blip r:embed="rId5"/>
            <a:stretch>
              <a:fillRect l="-1514" r="-492"/>
            </a:stretch>
          </a:blipFill>
        </p:spPr>
        <p:txBody>
          <a:bodyPr/>
          <a:lstStyle/>
          <a:p>
            <a:endParaRPr lang="en-AE"/>
          </a:p>
        </p:txBody>
      </p:sp>
      <p:sp>
        <p:nvSpPr>
          <p:cNvPr id="59" name="Freeform 11" descr="A screenshot of a computer&#10;&#10;AI-generated content may be incorrect.">
            <a:extLst>
              <a:ext uri="{FF2B5EF4-FFF2-40B4-BE49-F238E27FC236}">
                <a16:creationId xmlns:a16="http://schemas.microsoft.com/office/drawing/2014/main" id="{BC64AABE-43BE-E78D-9015-6173FA07DDF5}"/>
              </a:ext>
            </a:extLst>
          </p:cNvPr>
          <p:cNvSpPr/>
          <p:nvPr/>
        </p:nvSpPr>
        <p:spPr>
          <a:xfrm>
            <a:off x="10695051" y="7561390"/>
            <a:ext cx="6628946" cy="3198174"/>
          </a:xfrm>
          <a:custGeom>
            <a:avLst/>
            <a:gdLst/>
            <a:ahLst/>
            <a:cxnLst/>
            <a:rect l="l" t="t" r="r" b="b"/>
            <a:pathLst>
              <a:path w="6930870" h="3090344">
                <a:moveTo>
                  <a:pt x="0" y="0"/>
                </a:moveTo>
                <a:lnTo>
                  <a:pt x="6930870" y="0"/>
                </a:lnTo>
                <a:lnTo>
                  <a:pt x="6930870" y="3090343"/>
                </a:lnTo>
                <a:lnTo>
                  <a:pt x="0" y="3090343"/>
                </a:lnTo>
                <a:lnTo>
                  <a:pt x="0" y="0"/>
                </a:lnTo>
                <a:close/>
              </a:path>
            </a:pathLst>
          </a:custGeom>
          <a:blipFill>
            <a:blip r:embed="rId6"/>
            <a:stretch>
              <a:fillRect r="-11451" b="-7243"/>
            </a:stretch>
          </a:blipFill>
        </p:spPr>
        <p:txBody>
          <a:bodyPr/>
          <a:lstStyle/>
          <a:p>
            <a:endParaRPr lang="en-AE"/>
          </a:p>
        </p:txBody>
      </p:sp>
    </p:spTree>
    <p:extLst>
      <p:ext uri="{BB962C8B-B14F-4D97-AF65-F5344CB8AC3E}">
        <p14:creationId xmlns:p14="http://schemas.microsoft.com/office/powerpoint/2010/main" val="1416873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F37A-0632-5889-6D85-E946D6BE38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026E58-20C7-233C-74BA-18B83B9BA187}"/>
              </a:ext>
            </a:extLst>
          </p:cNvPr>
          <p:cNvSpPr/>
          <p:nvPr/>
        </p:nvSpPr>
        <p:spPr>
          <a:xfrm>
            <a:off x="-603850" y="1"/>
            <a:ext cx="20013283" cy="1076145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sp>
        <p:nvSpPr>
          <p:cNvPr id="47" name="Freeform 4">
            <a:extLst>
              <a:ext uri="{FF2B5EF4-FFF2-40B4-BE49-F238E27FC236}">
                <a16:creationId xmlns:a16="http://schemas.microsoft.com/office/drawing/2014/main" id="{CB2444B2-5343-27AD-E07D-385198F447BC}"/>
              </a:ext>
            </a:extLst>
          </p:cNvPr>
          <p:cNvSpPr/>
          <p:nvPr/>
        </p:nvSpPr>
        <p:spPr>
          <a:xfrm>
            <a:off x="-6317" y="565940"/>
            <a:ext cx="18802727" cy="10004133"/>
          </a:xfrm>
          <a:custGeom>
            <a:avLst/>
            <a:gdLst/>
            <a:ahLst/>
            <a:cxnLst/>
            <a:rect l="l" t="t" r="r" b="b"/>
            <a:pathLst>
              <a:path w="4605682" h="2498515">
                <a:moveTo>
                  <a:pt x="22579" y="0"/>
                </a:moveTo>
                <a:lnTo>
                  <a:pt x="4583103" y="0"/>
                </a:lnTo>
                <a:cubicBezTo>
                  <a:pt x="4589092" y="0"/>
                  <a:pt x="4594835" y="2379"/>
                  <a:pt x="4599069" y="6613"/>
                </a:cubicBezTo>
                <a:cubicBezTo>
                  <a:pt x="4603303" y="10847"/>
                  <a:pt x="4605682" y="16590"/>
                  <a:pt x="4605682" y="22579"/>
                </a:cubicBezTo>
                <a:lnTo>
                  <a:pt x="4605682" y="2475936"/>
                </a:lnTo>
                <a:cubicBezTo>
                  <a:pt x="4605682" y="2481925"/>
                  <a:pt x="4603303" y="2487668"/>
                  <a:pt x="4599069" y="2491902"/>
                </a:cubicBezTo>
                <a:cubicBezTo>
                  <a:pt x="4594835" y="2496136"/>
                  <a:pt x="4589092" y="2498515"/>
                  <a:pt x="4583103" y="2498515"/>
                </a:cubicBezTo>
                <a:lnTo>
                  <a:pt x="22579" y="2498515"/>
                </a:lnTo>
                <a:cubicBezTo>
                  <a:pt x="16590" y="2498515"/>
                  <a:pt x="10847" y="2496136"/>
                  <a:pt x="6613" y="2491902"/>
                </a:cubicBezTo>
                <a:cubicBezTo>
                  <a:pt x="2379" y="2487668"/>
                  <a:pt x="0" y="2481925"/>
                  <a:pt x="0" y="2475936"/>
                </a:cubicBezTo>
                <a:lnTo>
                  <a:pt x="0" y="22579"/>
                </a:lnTo>
                <a:cubicBezTo>
                  <a:pt x="0" y="16590"/>
                  <a:pt x="2379" y="10847"/>
                  <a:pt x="6613" y="6613"/>
                </a:cubicBezTo>
                <a:cubicBezTo>
                  <a:pt x="10847" y="2379"/>
                  <a:pt x="16590" y="0"/>
                  <a:pt x="22579" y="0"/>
                </a:cubicBezTo>
                <a:close/>
              </a:path>
            </a:pathLst>
          </a:custGeom>
          <a:solidFill>
            <a:srgbClr val="4B5564">
              <a:alpha val="80000"/>
            </a:srgbClr>
          </a:solidFill>
        </p:spPr>
        <p:txBody>
          <a:bodyPr/>
          <a:lstStyle/>
          <a:p>
            <a:endParaRPr lang="en-AE"/>
          </a:p>
        </p:txBody>
      </p:sp>
      <p:sp>
        <p:nvSpPr>
          <p:cNvPr id="3" name="Freeform 3">
            <a:extLst>
              <a:ext uri="{FF2B5EF4-FFF2-40B4-BE49-F238E27FC236}">
                <a16:creationId xmlns:a16="http://schemas.microsoft.com/office/drawing/2014/main" id="{F005A461-6FC0-C13D-7CFB-74F68B76B0CB}"/>
              </a:ext>
            </a:extLst>
          </p:cNvPr>
          <p:cNvSpPr/>
          <p:nvPr/>
        </p:nvSpPr>
        <p:spPr>
          <a:xfrm rot="17739775">
            <a:off x="15730548" y="3847863"/>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6" name="Freeform 6">
            <a:extLst>
              <a:ext uri="{FF2B5EF4-FFF2-40B4-BE49-F238E27FC236}">
                <a16:creationId xmlns:a16="http://schemas.microsoft.com/office/drawing/2014/main" id="{C9AED35E-A719-6CD3-D348-F2CF2FEF73F2}"/>
              </a:ext>
            </a:extLst>
          </p:cNvPr>
          <p:cNvSpPr/>
          <p:nvPr/>
        </p:nvSpPr>
        <p:spPr>
          <a:xfrm rot="5185370">
            <a:off x="-2701601" y="-3797376"/>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44" name="Freeform 9" descr="A screenshot of a computer">
            <a:extLst>
              <a:ext uri="{FF2B5EF4-FFF2-40B4-BE49-F238E27FC236}">
                <a16:creationId xmlns:a16="http://schemas.microsoft.com/office/drawing/2014/main" id="{4971787D-B87E-B75C-6690-C26E21E8689D}"/>
              </a:ext>
            </a:extLst>
          </p:cNvPr>
          <p:cNvSpPr/>
          <p:nvPr/>
        </p:nvSpPr>
        <p:spPr>
          <a:xfrm>
            <a:off x="2876137" y="3276052"/>
            <a:ext cx="14605475" cy="6801757"/>
          </a:xfrm>
          <a:custGeom>
            <a:avLst/>
            <a:gdLst/>
            <a:ahLst/>
            <a:cxnLst/>
            <a:rect l="l" t="t" r="r" b="b"/>
            <a:pathLst>
              <a:path w="13742834" h="6003814">
                <a:moveTo>
                  <a:pt x="0" y="0"/>
                </a:moveTo>
                <a:lnTo>
                  <a:pt x="13742834" y="0"/>
                </a:lnTo>
                <a:lnTo>
                  <a:pt x="13742834" y="6003814"/>
                </a:lnTo>
                <a:lnTo>
                  <a:pt x="0" y="6003814"/>
                </a:lnTo>
                <a:lnTo>
                  <a:pt x="0" y="0"/>
                </a:lnTo>
                <a:close/>
              </a:path>
            </a:pathLst>
          </a:custGeom>
          <a:blipFill>
            <a:blip r:embed="rId5"/>
            <a:stretch>
              <a:fillRect/>
            </a:stretch>
          </a:blipFill>
        </p:spPr>
        <p:txBody>
          <a:bodyPr/>
          <a:lstStyle/>
          <a:p>
            <a:endParaRPr lang="en-AE"/>
          </a:p>
        </p:txBody>
      </p:sp>
      <p:sp>
        <p:nvSpPr>
          <p:cNvPr id="45" name="TextBox 44">
            <a:extLst>
              <a:ext uri="{FF2B5EF4-FFF2-40B4-BE49-F238E27FC236}">
                <a16:creationId xmlns:a16="http://schemas.microsoft.com/office/drawing/2014/main" id="{AD9DBBE3-C9D3-044B-2ADA-705579F43C3C}"/>
              </a:ext>
            </a:extLst>
          </p:cNvPr>
          <p:cNvSpPr txBox="1"/>
          <p:nvPr/>
        </p:nvSpPr>
        <p:spPr>
          <a:xfrm>
            <a:off x="547778" y="1227108"/>
            <a:ext cx="1766689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200" b="1">
                <a:solidFill>
                  <a:srgbClr val="F2F4F5"/>
                </a:solidFill>
                <a:latin typeface="Canva Sans Bold"/>
              </a:rPr>
              <a:t>In the illustrated example, we can see an employee Moustafa Mohamed and some of his information. We were able to find his profile easily by entering the number 1 in the</a:t>
            </a:r>
            <a:r>
              <a:rPr lang="en-US" sz="4200" b="1">
                <a:solidFill>
                  <a:srgbClr val="1F616E"/>
                </a:solidFill>
                <a:latin typeface="Canva Sans Bold"/>
              </a:rPr>
              <a:t> </a:t>
            </a:r>
            <a:r>
              <a:rPr lang="en-US" sz="4200" b="1">
                <a:latin typeface="Canva Sans Bold"/>
              </a:rPr>
              <a:t>"Find People" </a:t>
            </a:r>
            <a:r>
              <a:rPr lang="en-US" sz="4200" b="1">
                <a:solidFill>
                  <a:srgbClr val="F2F4F5"/>
                </a:solidFill>
                <a:latin typeface="Canva Sans Bold"/>
              </a:rPr>
              <a:t>search field.</a:t>
            </a:r>
            <a:endParaRPr lang="en-US"/>
          </a:p>
        </p:txBody>
      </p:sp>
    </p:spTree>
    <p:extLst>
      <p:ext uri="{BB962C8B-B14F-4D97-AF65-F5344CB8AC3E}">
        <p14:creationId xmlns:p14="http://schemas.microsoft.com/office/powerpoint/2010/main" val="174501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sp>
        <p:nvSpPr>
          <p:cNvPr id="3" name="Freeform 3"/>
          <p:cNvSpPr/>
          <p:nvPr/>
        </p:nvSpPr>
        <p:spPr>
          <a:xfrm rot="-3860225">
            <a:off x="12926962"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grpSp>
        <p:nvGrpSpPr>
          <p:cNvPr id="4" name="Group 4"/>
          <p:cNvGrpSpPr/>
          <p:nvPr/>
        </p:nvGrpSpPr>
        <p:grpSpPr>
          <a:xfrm>
            <a:off x="4460640" y="3133772"/>
            <a:ext cx="2406187" cy="2397836"/>
            <a:chOff x="0" y="0"/>
            <a:chExt cx="3381334" cy="3369600"/>
          </a:xfrm>
        </p:grpSpPr>
        <p:sp>
          <p:nvSpPr>
            <p:cNvPr id="5" name="Freeform 5"/>
            <p:cNvSpPr/>
            <p:nvPr/>
          </p:nvSpPr>
          <p:spPr>
            <a:xfrm>
              <a:off x="0" y="0"/>
              <a:ext cx="3381299" cy="3369564"/>
            </a:xfrm>
            <a:custGeom>
              <a:avLst/>
              <a:gdLst/>
              <a:ahLst/>
              <a:cxnLst/>
              <a:rect l="l" t="t" r="r" b="b"/>
              <a:pathLst>
                <a:path w="3381299" h="3369564">
                  <a:moveTo>
                    <a:pt x="0" y="1684782"/>
                  </a:moveTo>
                  <a:cubicBezTo>
                    <a:pt x="0" y="754253"/>
                    <a:pt x="756983" y="0"/>
                    <a:pt x="1690713" y="0"/>
                  </a:cubicBezTo>
                  <a:cubicBezTo>
                    <a:pt x="2624444" y="0"/>
                    <a:pt x="3381299" y="754253"/>
                    <a:pt x="3381299" y="1684782"/>
                  </a:cubicBezTo>
                  <a:cubicBezTo>
                    <a:pt x="3381299" y="2615311"/>
                    <a:pt x="2624444" y="3369564"/>
                    <a:pt x="1690713" y="3369564"/>
                  </a:cubicBezTo>
                  <a:cubicBezTo>
                    <a:pt x="756983" y="3369564"/>
                    <a:pt x="0" y="2615311"/>
                    <a:pt x="0" y="1684782"/>
                  </a:cubicBezTo>
                  <a:close/>
                </a:path>
              </a:pathLst>
            </a:custGeom>
            <a:solidFill>
              <a:srgbClr val="F2F4F5"/>
            </a:solidFill>
          </p:spPr>
          <p:txBody>
            <a:bodyPr/>
            <a:lstStyle/>
            <a:p>
              <a:endParaRPr lang="en-AE"/>
            </a:p>
          </p:txBody>
        </p:sp>
      </p:grpSp>
      <p:sp>
        <p:nvSpPr>
          <p:cNvPr id="6" name="Freeform 6"/>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7" name="TextBox 7"/>
          <p:cNvSpPr txBox="1"/>
          <p:nvPr/>
        </p:nvSpPr>
        <p:spPr>
          <a:xfrm>
            <a:off x="372071" y="290194"/>
            <a:ext cx="10583324" cy="738506"/>
          </a:xfrm>
          <a:prstGeom prst="rect">
            <a:avLst/>
          </a:prstGeom>
        </p:spPr>
        <p:txBody>
          <a:bodyPr lIns="0" tIns="0" rIns="0" bIns="0" rtlCol="0" anchor="t">
            <a:spAutoFit/>
          </a:bodyPr>
          <a:lstStyle/>
          <a:p>
            <a:pPr algn="l">
              <a:lnSpc>
                <a:spcPts val="6019"/>
              </a:lnSpc>
            </a:pPr>
            <a:r>
              <a:rPr lang="en-US" sz="4299" b="1">
                <a:solidFill>
                  <a:srgbClr val="FFFFFF"/>
                </a:solidFill>
                <a:latin typeface="Canva Sans Bold"/>
                <a:ea typeface="Canva Sans Bold"/>
                <a:cs typeface="Canva Sans Bold"/>
                <a:sym typeface="Canva Sans Bold"/>
              </a:rPr>
              <a:t>(B) Organizational Structure Setup</a:t>
            </a:r>
          </a:p>
        </p:txBody>
      </p:sp>
      <p:sp>
        <p:nvSpPr>
          <p:cNvPr id="8" name="TextBox 8"/>
          <p:cNvSpPr txBox="1"/>
          <p:nvPr/>
        </p:nvSpPr>
        <p:spPr>
          <a:xfrm>
            <a:off x="0" y="1391156"/>
            <a:ext cx="14095401" cy="1064260"/>
          </a:xfrm>
          <a:prstGeom prst="rect">
            <a:avLst/>
          </a:prstGeom>
        </p:spPr>
        <p:txBody>
          <a:bodyPr lIns="0" tIns="0" rIns="0" bIns="0" rtlCol="0" anchor="t">
            <a:spAutoFit/>
          </a:bodyPr>
          <a:lstStyle/>
          <a:p>
            <a:pPr algn="ctr">
              <a:lnSpc>
                <a:spcPts val="4340"/>
              </a:lnSpc>
            </a:pPr>
            <a:r>
              <a:rPr lang="en-US" sz="3100">
                <a:solidFill>
                  <a:srgbClr val="FFFFFF"/>
                </a:solidFill>
                <a:latin typeface="Canva Sans"/>
                <a:ea typeface="Canva Sans"/>
                <a:cs typeface="Canva Sans"/>
                <a:sym typeface="Canva Sans"/>
              </a:rPr>
              <a:t>Here are the steps to achieve and establish an organized hierarchical structure for company management: </a:t>
            </a:r>
          </a:p>
        </p:txBody>
      </p:sp>
      <p:grpSp>
        <p:nvGrpSpPr>
          <p:cNvPr id="9" name="Group 9"/>
          <p:cNvGrpSpPr/>
          <p:nvPr/>
        </p:nvGrpSpPr>
        <p:grpSpPr>
          <a:xfrm>
            <a:off x="57672" y="2507009"/>
            <a:ext cx="2921333" cy="1623244"/>
            <a:chOff x="0" y="0"/>
            <a:chExt cx="4159440" cy="2311200"/>
          </a:xfrm>
        </p:grpSpPr>
        <p:sp>
          <p:nvSpPr>
            <p:cNvPr id="10" name="Freeform 1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txBody>
            <a:bodyPr/>
            <a:lstStyle/>
            <a:p>
              <a:endParaRPr lang="en-AE"/>
            </a:p>
          </p:txBody>
        </p:sp>
      </p:grpSp>
      <p:grpSp>
        <p:nvGrpSpPr>
          <p:cNvPr id="11" name="Group 11"/>
          <p:cNvGrpSpPr/>
          <p:nvPr/>
        </p:nvGrpSpPr>
        <p:grpSpPr>
          <a:xfrm>
            <a:off x="397117" y="3133772"/>
            <a:ext cx="2427184" cy="2428741"/>
            <a:chOff x="0" y="0"/>
            <a:chExt cx="3367440" cy="3369600"/>
          </a:xfrm>
        </p:grpSpPr>
        <p:sp>
          <p:nvSpPr>
            <p:cNvPr id="12" name="Freeform 1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txBody>
            <a:bodyPr/>
            <a:lstStyle/>
            <a:p>
              <a:endParaRPr lang="en-AE"/>
            </a:p>
          </p:txBody>
        </p:sp>
      </p:grpSp>
      <p:sp>
        <p:nvSpPr>
          <p:cNvPr id="13" name="TextBox 13"/>
          <p:cNvSpPr txBox="1"/>
          <p:nvPr/>
        </p:nvSpPr>
        <p:spPr>
          <a:xfrm>
            <a:off x="549646" y="3796930"/>
            <a:ext cx="2068813" cy="1471931"/>
          </a:xfrm>
          <a:prstGeom prst="rect">
            <a:avLst/>
          </a:prstGeom>
        </p:spPr>
        <p:txBody>
          <a:bodyPr lIns="0" tIns="0" rIns="0" bIns="0" rtlCol="0" anchor="t">
            <a:spAutoFit/>
          </a:bodyPr>
          <a:lstStyle/>
          <a:p>
            <a:pPr algn="ctr">
              <a:lnSpc>
                <a:spcPts val="3919"/>
              </a:lnSpc>
              <a:spcBef>
                <a:spcPct val="0"/>
              </a:spcBef>
            </a:pPr>
            <a:r>
              <a:rPr lang="en-US" sz="2799" b="1">
                <a:solidFill>
                  <a:srgbClr val="000000"/>
                </a:solidFill>
                <a:latin typeface="Open Sans Bold"/>
                <a:ea typeface="Open Sans Bold"/>
                <a:cs typeface="Open Sans Bold"/>
                <a:sym typeface="Open Sans Bold"/>
              </a:rPr>
              <a:t>1-Create a Business Group </a:t>
            </a:r>
          </a:p>
        </p:txBody>
      </p:sp>
      <p:grpSp>
        <p:nvGrpSpPr>
          <p:cNvPr id="14" name="Group 14"/>
          <p:cNvGrpSpPr/>
          <p:nvPr/>
        </p:nvGrpSpPr>
        <p:grpSpPr>
          <a:xfrm>
            <a:off x="4194125" y="2639728"/>
            <a:ext cx="2939216" cy="1633180"/>
            <a:chOff x="0" y="0"/>
            <a:chExt cx="4159440" cy="2311200"/>
          </a:xfrm>
        </p:grpSpPr>
        <p:sp>
          <p:nvSpPr>
            <p:cNvPr id="15" name="Freeform 15"/>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txBody>
            <a:bodyPr/>
            <a:lstStyle/>
            <a:p>
              <a:endParaRPr lang="en-AE"/>
            </a:p>
          </p:txBody>
        </p:sp>
      </p:grpSp>
      <p:sp>
        <p:nvSpPr>
          <p:cNvPr id="16" name="TextBox 16"/>
          <p:cNvSpPr txBox="1"/>
          <p:nvPr/>
        </p:nvSpPr>
        <p:spPr>
          <a:xfrm>
            <a:off x="4741717" y="3717899"/>
            <a:ext cx="1844032" cy="1162907"/>
          </a:xfrm>
          <a:prstGeom prst="rect">
            <a:avLst/>
          </a:prstGeom>
        </p:spPr>
        <p:txBody>
          <a:bodyPr lIns="0" tIns="0" rIns="0" bIns="0" rtlCol="0" anchor="t">
            <a:spAutoFit/>
          </a:bodyPr>
          <a:lstStyle/>
          <a:p>
            <a:pPr algn="ctr">
              <a:lnSpc>
                <a:spcPts val="4677"/>
              </a:lnSpc>
            </a:pPr>
            <a:r>
              <a:rPr lang="en-US" sz="3341" b="1">
                <a:solidFill>
                  <a:srgbClr val="000000"/>
                </a:solidFill>
                <a:latin typeface="Canva Sans Bold"/>
                <a:ea typeface="Canva Sans Bold"/>
                <a:cs typeface="Canva Sans Bold"/>
                <a:sym typeface="Canva Sans Bold"/>
              </a:rPr>
              <a:t>3-Create Section</a:t>
            </a:r>
          </a:p>
        </p:txBody>
      </p:sp>
      <p:grpSp>
        <p:nvGrpSpPr>
          <p:cNvPr id="17" name="Group 17"/>
          <p:cNvGrpSpPr/>
          <p:nvPr/>
        </p:nvGrpSpPr>
        <p:grpSpPr>
          <a:xfrm>
            <a:off x="10955395" y="5415616"/>
            <a:ext cx="2674107" cy="2672392"/>
            <a:chOff x="0" y="0"/>
            <a:chExt cx="3368160" cy="3366000"/>
          </a:xfrm>
        </p:grpSpPr>
        <p:sp>
          <p:nvSpPr>
            <p:cNvPr id="18" name="Freeform 1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txBody>
            <a:bodyPr/>
            <a:lstStyle/>
            <a:p>
              <a:endParaRPr lang="en-AE"/>
            </a:p>
          </p:txBody>
        </p:sp>
      </p:grpSp>
      <p:grpSp>
        <p:nvGrpSpPr>
          <p:cNvPr id="19" name="Group 19"/>
          <p:cNvGrpSpPr/>
          <p:nvPr/>
        </p:nvGrpSpPr>
        <p:grpSpPr>
          <a:xfrm>
            <a:off x="2369510" y="5167847"/>
            <a:ext cx="2587715" cy="2516633"/>
            <a:chOff x="0" y="0"/>
            <a:chExt cx="3368160" cy="3275640"/>
          </a:xfrm>
        </p:grpSpPr>
        <p:sp>
          <p:nvSpPr>
            <p:cNvPr id="20" name="Freeform 20"/>
            <p:cNvSpPr/>
            <p:nvPr/>
          </p:nvSpPr>
          <p:spPr>
            <a:xfrm>
              <a:off x="0" y="0"/>
              <a:ext cx="3368040" cy="3275649"/>
            </a:xfrm>
            <a:custGeom>
              <a:avLst/>
              <a:gdLst/>
              <a:ahLst/>
              <a:cxnLst/>
              <a:rect l="l" t="t" r="r" b="b"/>
              <a:pathLst>
                <a:path w="3368040" h="3275649">
                  <a:moveTo>
                    <a:pt x="0" y="1637824"/>
                  </a:moveTo>
                  <a:cubicBezTo>
                    <a:pt x="0" y="733264"/>
                    <a:pt x="753999" y="0"/>
                    <a:pt x="1684020" y="0"/>
                  </a:cubicBezTo>
                  <a:cubicBezTo>
                    <a:pt x="2614041" y="0"/>
                    <a:pt x="3368040" y="733264"/>
                    <a:pt x="3368040" y="1637824"/>
                  </a:cubicBezTo>
                  <a:cubicBezTo>
                    <a:pt x="3368040" y="2542385"/>
                    <a:pt x="2614041" y="3275649"/>
                    <a:pt x="1684020" y="3275649"/>
                  </a:cubicBezTo>
                  <a:cubicBezTo>
                    <a:pt x="753999" y="3275649"/>
                    <a:pt x="0" y="2542385"/>
                    <a:pt x="0" y="1637824"/>
                  </a:cubicBezTo>
                  <a:close/>
                </a:path>
              </a:pathLst>
            </a:custGeom>
            <a:solidFill>
              <a:srgbClr val="F2F4F5"/>
            </a:solidFill>
          </p:spPr>
          <p:txBody>
            <a:bodyPr/>
            <a:lstStyle/>
            <a:p>
              <a:endParaRPr lang="en-AE"/>
            </a:p>
          </p:txBody>
        </p:sp>
      </p:grpSp>
      <p:grpSp>
        <p:nvGrpSpPr>
          <p:cNvPr id="21" name="Group 21"/>
          <p:cNvGrpSpPr/>
          <p:nvPr/>
        </p:nvGrpSpPr>
        <p:grpSpPr>
          <a:xfrm>
            <a:off x="2369510" y="6857121"/>
            <a:ext cx="2609863" cy="1446115"/>
            <a:chOff x="0" y="0"/>
            <a:chExt cx="4165920" cy="2308320"/>
          </a:xfrm>
        </p:grpSpPr>
        <p:sp>
          <p:nvSpPr>
            <p:cNvPr id="22" name="Freeform 22"/>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txBody>
            <a:bodyPr/>
            <a:lstStyle/>
            <a:p>
              <a:endParaRPr lang="en-AE"/>
            </a:p>
          </p:txBody>
        </p:sp>
      </p:grpSp>
      <p:grpSp>
        <p:nvGrpSpPr>
          <p:cNvPr id="23" name="Group 23"/>
          <p:cNvGrpSpPr/>
          <p:nvPr/>
        </p:nvGrpSpPr>
        <p:grpSpPr>
          <a:xfrm>
            <a:off x="8826306" y="3318631"/>
            <a:ext cx="2674107" cy="2672392"/>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txBody>
            <a:bodyPr/>
            <a:lstStyle/>
            <a:p>
              <a:endParaRPr lang="en-AE"/>
            </a:p>
          </p:txBody>
        </p:sp>
      </p:grpSp>
      <p:grpSp>
        <p:nvGrpSpPr>
          <p:cNvPr id="25" name="Group 25"/>
          <p:cNvGrpSpPr/>
          <p:nvPr/>
        </p:nvGrpSpPr>
        <p:grpSpPr>
          <a:xfrm>
            <a:off x="13629502" y="3688056"/>
            <a:ext cx="2673535" cy="2675250"/>
            <a:chOff x="0" y="0"/>
            <a:chExt cx="3367440" cy="3369600"/>
          </a:xfrm>
        </p:grpSpPr>
        <p:sp>
          <p:nvSpPr>
            <p:cNvPr id="26" name="Freeform 2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txBody>
            <a:bodyPr/>
            <a:lstStyle/>
            <a:p>
              <a:endParaRPr lang="en-AE"/>
            </a:p>
          </p:txBody>
        </p:sp>
      </p:grpSp>
      <p:grpSp>
        <p:nvGrpSpPr>
          <p:cNvPr id="27" name="Group 27"/>
          <p:cNvGrpSpPr/>
          <p:nvPr/>
        </p:nvGrpSpPr>
        <p:grpSpPr>
          <a:xfrm>
            <a:off x="13251862" y="2802379"/>
            <a:ext cx="3187885" cy="1771354"/>
            <a:chOff x="0" y="0"/>
            <a:chExt cx="4159440" cy="2311200"/>
          </a:xfrm>
        </p:grpSpPr>
        <p:sp>
          <p:nvSpPr>
            <p:cNvPr id="28" name="Freeform 28"/>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txBody>
            <a:bodyPr/>
            <a:lstStyle/>
            <a:p>
              <a:endParaRPr lang="en-AE"/>
            </a:p>
          </p:txBody>
        </p:sp>
      </p:grpSp>
      <p:sp>
        <p:nvSpPr>
          <p:cNvPr id="29" name="TextBox 29"/>
          <p:cNvSpPr txBox="1"/>
          <p:nvPr/>
        </p:nvSpPr>
        <p:spPr>
          <a:xfrm>
            <a:off x="2618460" y="5663880"/>
            <a:ext cx="2199096" cy="1012266"/>
          </a:xfrm>
          <a:prstGeom prst="rect">
            <a:avLst/>
          </a:prstGeom>
        </p:spPr>
        <p:txBody>
          <a:bodyPr lIns="0" tIns="0" rIns="0" bIns="0" rtlCol="0" anchor="t">
            <a:spAutoFit/>
          </a:bodyPr>
          <a:lstStyle/>
          <a:p>
            <a:pPr marL="0" lvl="0" indent="0" algn="ctr">
              <a:lnSpc>
                <a:spcPts val="4055"/>
              </a:lnSpc>
              <a:spcBef>
                <a:spcPct val="0"/>
              </a:spcBef>
            </a:pPr>
            <a:r>
              <a:rPr lang="en-US" sz="2897" b="1">
                <a:solidFill>
                  <a:srgbClr val="000000"/>
                </a:solidFill>
                <a:latin typeface="Canva Sans Bold"/>
                <a:ea typeface="Canva Sans Bold"/>
                <a:cs typeface="Canva Sans Bold"/>
                <a:sym typeface="Canva Sans Bold"/>
              </a:rPr>
              <a:t>2-Create Department</a:t>
            </a:r>
          </a:p>
        </p:txBody>
      </p:sp>
      <p:sp>
        <p:nvSpPr>
          <p:cNvPr id="30" name="TextBox 30"/>
          <p:cNvSpPr txBox="1"/>
          <p:nvPr/>
        </p:nvSpPr>
        <p:spPr>
          <a:xfrm>
            <a:off x="10955395" y="5832420"/>
            <a:ext cx="2674107" cy="1180465"/>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6-Create Position</a:t>
            </a:r>
          </a:p>
        </p:txBody>
      </p:sp>
      <p:grpSp>
        <p:nvGrpSpPr>
          <p:cNvPr id="31" name="Group 31"/>
          <p:cNvGrpSpPr/>
          <p:nvPr/>
        </p:nvGrpSpPr>
        <p:grpSpPr>
          <a:xfrm>
            <a:off x="6135379" y="6857121"/>
            <a:ext cx="3008621" cy="1667065"/>
            <a:chOff x="0" y="0"/>
            <a:chExt cx="4165920" cy="2308320"/>
          </a:xfrm>
        </p:grpSpPr>
        <p:sp>
          <p:nvSpPr>
            <p:cNvPr id="32" name="Freeform 32"/>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txBody>
            <a:bodyPr/>
            <a:lstStyle/>
            <a:p>
              <a:endParaRPr lang="en-AE"/>
            </a:p>
          </p:txBody>
        </p:sp>
      </p:grpSp>
      <p:sp>
        <p:nvSpPr>
          <p:cNvPr id="33" name="TextBox 33"/>
          <p:cNvSpPr txBox="1"/>
          <p:nvPr/>
        </p:nvSpPr>
        <p:spPr>
          <a:xfrm>
            <a:off x="8971666" y="3796930"/>
            <a:ext cx="2327986" cy="1206500"/>
          </a:xfrm>
          <a:prstGeom prst="rect">
            <a:avLst/>
          </a:prstGeom>
        </p:spPr>
        <p:txBody>
          <a:bodyPr lIns="0" tIns="0" rIns="0" bIns="0" rtlCol="0" anchor="t">
            <a:spAutoFit/>
          </a:bodyPr>
          <a:lstStyle/>
          <a:p>
            <a:pPr algn="ctr">
              <a:lnSpc>
                <a:spcPts val="4899"/>
              </a:lnSpc>
            </a:pPr>
            <a:r>
              <a:rPr lang="en-US" sz="3499" b="1">
                <a:solidFill>
                  <a:srgbClr val="000000"/>
                </a:solidFill>
                <a:latin typeface="Canva Sans Bold"/>
                <a:ea typeface="Canva Sans Bold"/>
                <a:cs typeface="Canva Sans Bold"/>
                <a:sym typeface="Canva Sans Bold"/>
              </a:rPr>
              <a:t>5-Create Job</a:t>
            </a:r>
          </a:p>
        </p:txBody>
      </p:sp>
      <p:grpSp>
        <p:nvGrpSpPr>
          <p:cNvPr id="34" name="Group 34"/>
          <p:cNvGrpSpPr/>
          <p:nvPr/>
        </p:nvGrpSpPr>
        <p:grpSpPr>
          <a:xfrm>
            <a:off x="6291110" y="5101881"/>
            <a:ext cx="2881881" cy="2831497"/>
            <a:chOff x="0" y="0"/>
            <a:chExt cx="3509737" cy="3448375"/>
          </a:xfrm>
        </p:grpSpPr>
        <p:sp>
          <p:nvSpPr>
            <p:cNvPr id="35" name="Freeform 35"/>
            <p:cNvSpPr/>
            <p:nvPr/>
          </p:nvSpPr>
          <p:spPr>
            <a:xfrm>
              <a:off x="0" y="0"/>
              <a:ext cx="3509612" cy="3448383"/>
            </a:xfrm>
            <a:custGeom>
              <a:avLst/>
              <a:gdLst/>
              <a:ahLst/>
              <a:cxnLst/>
              <a:rect l="l" t="t" r="r" b="b"/>
              <a:pathLst>
                <a:path w="3509612" h="3448383">
                  <a:moveTo>
                    <a:pt x="0" y="1724192"/>
                  </a:moveTo>
                  <a:cubicBezTo>
                    <a:pt x="0" y="771931"/>
                    <a:pt x="785692" y="0"/>
                    <a:pt x="1754806" y="0"/>
                  </a:cubicBezTo>
                  <a:cubicBezTo>
                    <a:pt x="2723919" y="0"/>
                    <a:pt x="3509612" y="771931"/>
                    <a:pt x="3509612" y="1724192"/>
                  </a:cubicBezTo>
                  <a:cubicBezTo>
                    <a:pt x="3509612" y="2676453"/>
                    <a:pt x="2723919" y="3448383"/>
                    <a:pt x="1754806" y="3448383"/>
                  </a:cubicBezTo>
                  <a:cubicBezTo>
                    <a:pt x="785692" y="3448383"/>
                    <a:pt x="0" y="2676453"/>
                    <a:pt x="0" y="1724192"/>
                  </a:cubicBezTo>
                  <a:close/>
                </a:path>
              </a:pathLst>
            </a:custGeom>
            <a:solidFill>
              <a:srgbClr val="F2F4F5"/>
            </a:solidFill>
          </p:spPr>
          <p:txBody>
            <a:bodyPr/>
            <a:lstStyle/>
            <a:p>
              <a:endParaRPr lang="en-AE"/>
            </a:p>
          </p:txBody>
        </p:sp>
      </p:grpSp>
      <p:sp>
        <p:nvSpPr>
          <p:cNvPr id="36" name="TextBox 36"/>
          <p:cNvSpPr txBox="1"/>
          <p:nvPr/>
        </p:nvSpPr>
        <p:spPr>
          <a:xfrm>
            <a:off x="6320102" y="5733672"/>
            <a:ext cx="2852890" cy="1843518"/>
          </a:xfrm>
          <a:prstGeom prst="rect">
            <a:avLst/>
          </a:prstGeom>
        </p:spPr>
        <p:txBody>
          <a:bodyPr lIns="0" tIns="0" rIns="0" bIns="0" rtlCol="0" anchor="t">
            <a:spAutoFit/>
          </a:bodyPr>
          <a:lstStyle/>
          <a:p>
            <a:pPr algn="ctr">
              <a:lnSpc>
                <a:spcPts val="4885"/>
              </a:lnSpc>
            </a:pPr>
            <a:r>
              <a:rPr lang="en-US" sz="3489" b="1" dirty="0">
                <a:solidFill>
                  <a:srgbClr val="222222"/>
                </a:solidFill>
                <a:latin typeface="Canva Sans Bold"/>
                <a:ea typeface="Canva Sans Bold"/>
                <a:cs typeface="Canva Sans Bold"/>
                <a:sym typeface="Canva Sans Bold"/>
              </a:rPr>
              <a:t>4-</a:t>
            </a:r>
          </a:p>
          <a:p>
            <a:pPr algn="ctr">
              <a:lnSpc>
                <a:spcPts val="4885"/>
              </a:lnSpc>
            </a:pPr>
            <a:r>
              <a:rPr lang="en-US" sz="3489" b="1" dirty="0">
                <a:solidFill>
                  <a:srgbClr val="222222"/>
                </a:solidFill>
                <a:latin typeface="Canva Sans Bold"/>
                <a:ea typeface="Canva Sans Bold"/>
                <a:cs typeface="Canva Sans Bold"/>
                <a:sym typeface="Canva Sans Bold"/>
              </a:rPr>
              <a:t>Or</a:t>
            </a:r>
            <a:r>
              <a:rPr lang="ar-SA" sz="3489" b="1" dirty="0" err="1">
                <a:solidFill>
                  <a:srgbClr val="222222"/>
                </a:solidFill>
                <a:latin typeface="Canva Sans Bold"/>
                <a:ea typeface="Canva Sans Bold"/>
                <a:cs typeface="Canva Sans Bold"/>
                <a:sym typeface="Canva Sans Bold"/>
              </a:rPr>
              <a:t>ganization</a:t>
            </a:r>
            <a:r>
              <a:rPr lang="ar-SA" sz="3489" b="1" dirty="0">
                <a:solidFill>
                  <a:srgbClr val="222222"/>
                </a:solidFill>
                <a:latin typeface="Canva Sans Bold"/>
                <a:ea typeface="Canva Sans Bold"/>
                <a:cs typeface="Canva Sans Bold"/>
                <a:sym typeface="Canva Sans Bold"/>
              </a:rPr>
              <a:t> Hierarchy </a:t>
            </a:r>
            <a:endParaRPr lang="en-US" sz="3489" b="1" dirty="0">
              <a:solidFill>
                <a:srgbClr val="222222"/>
              </a:solidFill>
              <a:latin typeface="Canva Sans Bold"/>
              <a:ea typeface="Canva Sans Bold"/>
              <a:cs typeface="Canva Sans Bold"/>
              <a:sym typeface="Canva Sans Bold"/>
            </a:endParaRPr>
          </a:p>
        </p:txBody>
      </p:sp>
      <p:grpSp>
        <p:nvGrpSpPr>
          <p:cNvPr id="37" name="Group 37"/>
          <p:cNvGrpSpPr/>
          <p:nvPr/>
        </p:nvGrpSpPr>
        <p:grpSpPr>
          <a:xfrm>
            <a:off x="8826306" y="2639728"/>
            <a:ext cx="2682481" cy="1490525"/>
            <a:chOff x="0" y="0"/>
            <a:chExt cx="4159440" cy="2311200"/>
          </a:xfrm>
        </p:grpSpPr>
        <p:sp>
          <p:nvSpPr>
            <p:cNvPr id="38" name="Freeform 38"/>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txBody>
            <a:bodyPr/>
            <a:lstStyle/>
            <a:p>
              <a:endParaRPr lang="en-AE"/>
            </a:p>
          </p:txBody>
        </p:sp>
      </p:grpSp>
      <p:sp>
        <p:nvSpPr>
          <p:cNvPr id="39" name="TextBox 39"/>
          <p:cNvSpPr txBox="1"/>
          <p:nvPr/>
        </p:nvSpPr>
        <p:spPr>
          <a:xfrm>
            <a:off x="13629502" y="4109386"/>
            <a:ext cx="2878898" cy="1067793"/>
          </a:xfrm>
          <a:prstGeom prst="rect">
            <a:avLst/>
          </a:prstGeom>
        </p:spPr>
        <p:txBody>
          <a:bodyPr lIns="0" tIns="0" rIns="0" bIns="0" rtlCol="0" anchor="t">
            <a:spAutoFit/>
          </a:bodyPr>
          <a:lstStyle/>
          <a:p>
            <a:pPr algn="ctr">
              <a:lnSpc>
                <a:spcPts val="4345"/>
              </a:lnSpc>
            </a:pPr>
            <a:r>
              <a:rPr lang="en-US" sz="3104" b="1" dirty="0">
                <a:solidFill>
                  <a:srgbClr val="000000"/>
                </a:solidFill>
                <a:latin typeface="Canva Sans Bold"/>
                <a:ea typeface="Canva Sans Bold"/>
                <a:cs typeface="Canva Sans Bold"/>
                <a:sym typeface="Canva Sans Bold"/>
              </a:rPr>
              <a:t>7- Position </a:t>
            </a:r>
            <a:r>
              <a:rPr lang="ar-SA" sz="3104" b="1" dirty="0">
                <a:solidFill>
                  <a:srgbClr val="000000"/>
                </a:solidFill>
                <a:latin typeface="Canva Sans Bold"/>
                <a:ea typeface="Canva Sans Bold"/>
                <a:cs typeface="Canva Sans Bold"/>
                <a:sym typeface="Canva Sans Bold"/>
              </a:rPr>
              <a:t>Hierarchy </a:t>
            </a:r>
            <a:endParaRPr lang="en-US" sz="3104" b="1" dirty="0">
              <a:solidFill>
                <a:srgbClr val="000000"/>
              </a:solidFill>
              <a:latin typeface="Canva Sans Bold"/>
              <a:ea typeface="Canva Sans Bold"/>
              <a:cs typeface="Canva Sans Bold"/>
              <a:sym typeface="Canva Sans Bold"/>
            </a:endParaRPr>
          </a:p>
        </p:txBody>
      </p:sp>
      <p:grpSp>
        <p:nvGrpSpPr>
          <p:cNvPr id="40" name="Group 40"/>
          <p:cNvGrpSpPr/>
          <p:nvPr/>
        </p:nvGrpSpPr>
        <p:grpSpPr>
          <a:xfrm>
            <a:off x="10955395" y="7050985"/>
            <a:ext cx="2751014" cy="1524326"/>
            <a:chOff x="0" y="0"/>
            <a:chExt cx="4165920" cy="2308320"/>
          </a:xfrm>
        </p:grpSpPr>
        <p:sp>
          <p:nvSpPr>
            <p:cNvPr id="41" name="Freeform 41"/>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txBody>
            <a:bodyPr/>
            <a:lstStyle/>
            <a:p>
              <a:endParaRPr lang="en-AE"/>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5171" y="-237226"/>
            <a:ext cx="19323171" cy="12508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241" t="-32827" b="-32827"/>
            </a:stretch>
          </a:blipFill>
        </p:spPr>
        <p:txBody>
          <a:bodyPr/>
          <a:lstStyle/>
          <a:p>
            <a:endParaRPr lang="en-AE"/>
          </a:p>
        </p:txBody>
      </p:sp>
      <p:grpSp>
        <p:nvGrpSpPr>
          <p:cNvPr id="3" name="Group 3"/>
          <p:cNvGrpSpPr/>
          <p:nvPr/>
        </p:nvGrpSpPr>
        <p:grpSpPr>
          <a:xfrm>
            <a:off x="0" y="279781"/>
            <a:ext cx="17347240" cy="1771988"/>
            <a:chOff x="0" y="0"/>
            <a:chExt cx="4790338" cy="943811"/>
          </a:xfrm>
        </p:grpSpPr>
        <p:sp>
          <p:nvSpPr>
            <p:cNvPr id="4" name="Freeform 4"/>
            <p:cNvSpPr/>
            <p:nvPr/>
          </p:nvSpPr>
          <p:spPr>
            <a:xfrm>
              <a:off x="0" y="0"/>
              <a:ext cx="4790338" cy="943811"/>
            </a:xfrm>
            <a:custGeom>
              <a:avLst/>
              <a:gdLst/>
              <a:ahLst/>
              <a:cxnLst/>
              <a:rect l="l" t="t" r="r" b="b"/>
              <a:pathLst>
                <a:path w="4790338" h="943811">
                  <a:moveTo>
                    <a:pt x="7236" y="0"/>
                  </a:moveTo>
                  <a:lnTo>
                    <a:pt x="4783102" y="0"/>
                  </a:lnTo>
                  <a:cubicBezTo>
                    <a:pt x="4785021" y="0"/>
                    <a:pt x="4786861" y="762"/>
                    <a:pt x="4788219" y="2119"/>
                  </a:cubicBezTo>
                  <a:cubicBezTo>
                    <a:pt x="4789575" y="3476"/>
                    <a:pt x="4790338" y="5317"/>
                    <a:pt x="4790338" y="7236"/>
                  </a:cubicBezTo>
                  <a:lnTo>
                    <a:pt x="4790338" y="936575"/>
                  </a:lnTo>
                  <a:cubicBezTo>
                    <a:pt x="4790338" y="940572"/>
                    <a:pt x="4787098" y="943811"/>
                    <a:pt x="4783102" y="943811"/>
                  </a:cubicBezTo>
                  <a:lnTo>
                    <a:pt x="7236" y="943811"/>
                  </a:lnTo>
                  <a:cubicBezTo>
                    <a:pt x="3240" y="943811"/>
                    <a:pt x="0" y="940572"/>
                    <a:pt x="0" y="936575"/>
                  </a:cubicBezTo>
                  <a:lnTo>
                    <a:pt x="0" y="7236"/>
                  </a:lnTo>
                  <a:cubicBezTo>
                    <a:pt x="0" y="3240"/>
                    <a:pt x="3240" y="0"/>
                    <a:pt x="7236" y="0"/>
                  </a:cubicBezTo>
                  <a:close/>
                </a:path>
              </a:pathLst>
            </a:custGeom>
            <a:solidFill>
              <a:srgbClr val="7D8E8F"/>
            </a:solidFill>
          </p:spPr>
          <p:txBody>
            <a:bodyPr/>
            <a:lstStyle/>
            <a:p>
              <a:endParaRPr lang="en-AE"/>
            </a:p>
          </p:txBody>
        </p:sp>
        <p:sp>
          <p:nvSpPr>
            <p:cNvPr id="5" name="TextBox 5"/>
            <p:cNvSpPr txBox="1"/>
            <p:nvPr/>
          </p:nvSpPr>
          <p:spPr>
            <a:xfrm>
              <a:off x="0" y="-38100"/>
              <a:ext cx="4790338" cy="98191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99282" y="5456118"/>
            <a:ext cx="17489032" cy="1739970"/>
          </a:xfrm>
          <a:prstGeom prst="rect">
            <a:avLst/>
          </a:prstGeom>
        </p:spPr>
        <p:txBody>
          <a:bodyPr lIns="50800" tIns="50800" rIns="50800" bIns="50800" rtlCol="0" anchor="ctr"/>
          <a:lstStyle/>
          <a:p>
            <a:pPr algn="ctr">
              <a:lnSpc>
                <a:spcPts val="2659"/>
              </a:lnSpc>
            </a:pPr>
            <a:endParaRPr/>
          </a:p>
        </p:txBody>
      </p:sp>
      <p:sp>
        <p:nvSpPr>
          <p:cNvPr id="9" name="Freeform 9"/>
          <p:cNvSpPr/>
          <p:nvPr/>
        </p:nvSpPr>
        <p:spPr>
          <a:xfrm rot="-3860225">
            <a:off x="12926962"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0" name="Freeform 10"/>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13" name="TextBox 12">
            <a:extLst>
              <a:ext uri="{FF2B5EF4-FFF2-40B4-BE49-F238E27FC236}">
                <a16:creationId xmlns:a16="http://schemas.microsoft.com/office/drawing/2014/main" id="{6922984D-F500-4C72-BC1C-F8C82910E685}"/>
              </a:ext>
            </a:extLst>
          </p:cNvPr>
          <p:cNvSpPr txBox="1"/>
          <p:nvPr/>
        </p:nvSpPr>
        <p:spPr>
          <a:xfrm rot="-10800000" flipV="1">
            <a:off x="526211" y="526266"/>
            <a:ext cx="172140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FFFFFF"/>
                </a:solidFill>
                <a:latin typeface="Canva Sans Bold"/>
              </a:rPr>
              <a:t>I had an Excel sheet containing the company's organizational structure (data like departments ,sections,position ), and I applied this approach to create appropriate job titles for each employee</a:t>
            </a:r>
            <a:endParaRPr lang="en-US"/>
          </a:p>
        </p:txBody>
      </p:sp>
      <p:sp>
        <p:nvSpPr>
          <p:cNvPr id="15" name="Freeform 9" descr="A screenshot of a chart&#10;&#10;AI-generated content may be incorrect.">
            <a:extLst>
              <a:ext uri="{FF2B5EF4-FFF2-40B4-BE49-F238E27FC236}">
                <a16:creationId xmlns:a16="http://schemas.microsoft.com/office/drawing/2014/main" id="{0A11B6E6-620F-E87C-CE8B-61CD8A7812C3}"/>
              </a:ext>
            </a:extLst>
          </p:cNvPr>
          <p:cNvSpPr/>
          <p:nvPr/>
        </p:nvSpPr>
        <p:spPr>
          <a:xfrm>
            <a:off x="527760" y="2047054"/>
            <a:ext cx="16813352" cy="8209465"/>
          </a:xfrm>
          <a:custGeom>
            <a:avLst/>
            <a:gdLst/>
            <a:ahLst/>
            <a:cxnLst/>
            <a:rect l="l" t="t" r="r" b="b"/>
            <a:pathLst>
              <a:path w="15454692" h="6786107">
                <a:moveTo>
                  <a:pt x="0" y="0"/>
                </a:moveTo>
                <a:lnTo>
                  <a:pt x="15454692" y="0"/>
                </a:lnTo>
                <a:lnTo>
                  <a:pt x="15454692" y="6786107"/>
                </a:lnTo>
                <a:lnTo>
                  <a:pt x="0" y="6786107"/>
                </a:lnTo>
                <a:lnTo>
                  <a:pt x="0" y="0"/>
                </a:lnTo>
                <a:close/>
              </a:path>
            </a:pathLst>
          </a:custGeom>
          <a:blipFill>
            <a:blip r:embed="rId5"/>
            <a:stretch>
              <a:fillRect/>
            </a:stretch>
          </a:blipFill>
        </p:spPr>
        <p:txBody>
          <a:bodyPr/>
          <a:lstStyle/>
          <a:p>
            <a:endParaRPr lang="en-AE"/>
          </a:p>
        </p:txBody>
      </p:sp>
    </p:spTree>
    <p:extLst>
      <p:ext uri="{BB962C8B-B14F-4D97-AF65-F5344CB8AC3E}">
        <p14:creationId xmlns:p14="http://schemas.microsoft.com/office/powerpoint/2010/main" val="2230624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1102</TotalTime>
  <Words>3116</Words>
  <Application>Microsoft Office PowerPoint</Application>
  <PresentationFormat>Custom</PresentationFormat>
  <Paragraphs>280</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Magic Company</dc:title>
  <dc:creator>Wesam Sadek</dc:creator>
  <cp:lastModifiedBy>Yomna Samir</cp:lastModifiedBy>
  <cp:revision>1721</cp:revision>
  <dcterms:created xsi:type="dcterms:W3CDTF">2006-08-16T00:00:00Z</dcterms:created>
  <dcterms:modified xsi:type="dcterms:W3CDTF">2025-04-28T10:21:03Z</dcterms:modified>
  <dc:identifier>DAGhnin3k2w</dc:identifier>
</cp:coreProperties>
</file>